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320" r:id="rId5"/>
    <p:sldId id="321" r:id="rId6"/>
    <p:sldId id="322"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7E6"/>
    <a:srgbClr val="E9E9E9"/>
    <a:srgbClr val="F2F2F2"/>
    <a:srgbClr val="16966D"/>
    <a:srgbClr val="1CC9F7"/>
    <a:srgbClr val="36C2B3"/>
    <a:srgbClr val="232F3E"/>
    <a:srgbClr val="D5DBDB"/>
    <a:srgbClr val="2D75E7"/>
    <a:srgbClr val="4E24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3" autoAdjust="0"/>
    <p:restoredTop sz="71758" autoAdjust="0"/>
  </p:normalViewPr>
  <p:slideViewPr>
    <p:cSldViewPr snapToGrid="0" snapToObjects="1" showGuides="1">
      <p:cViewPr varScale="1">
        <p:scale>
          <a:sx n="49" d="100"/>
          <a:sy n="49" d="100"/>
        </p:scale>
        <p:origin x="36"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94" d="100"/>
          <a:sy n="94" d="100"/>
        </p:scale>
        <p:origin x="247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userId="fc8ec4e8-7ebe-4385-9e41-47c17cf9ba7f" providerId="ADAL" clId="{6D36AD67-B32C-4C13-8576-E87FB9F8B041}"/>
    <pc:docChg chg="modSld">
      <pc:chgData name="Darren" userId="fc8ec4e8-7ebe-4385-9e41-47c17cf9ba7f" providerId="ADAL" clId="{6D36AD67-B32C-4C13-8576-E87FB9F8B041}" dt="2020-09-14T16:49:52.172" v="5" actId="20577"/>
      <pc:docMkLst>
        <pc:docMk/>
      </pc:docMkLst>
      <pc:sldChg chg="modNotesTx">
        <pc:chgData name="Darren" userId="fc8ec4e8-7ebe-4385-9e41-47c17cf9ba7f" providerId="ADAL" clId="{6D36AD67-B32C-4C13-8576-E87FB9F8B041}" dt="2020-09-14T16:49:19.642" v="2" actId="20577"/>
        <pc:sldMkLst>
          <pc:docMk/>
          <pc:sldMk cId="3937170496" sldId="330"/>
        </pc:sldMkLst>
      </pc:sldChg>
      <pc:sldChg chg="modNotesTx">
        <pc:chgData name="Darren" userId="fc8ec4e8-7ebe-4385-9e41-47c17cf9ba7f" providerId="ADAL" clId="{6D36AD67-B32C-4C13-8576-E87FB9F8B041}" dt="2020-09-14T16:49:52.172" v="5" actId="20577"/>
        <pc:sldMkLst>
          <pc:docMk/>
          <pc:sldMk cId="4117619175" sldId="3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FED91-682B-48B8-BCA0-40AF0DCC7E26}" type="doc">
      <dgm:prSet loTypeId="urn:microsoft.com/office/officeart/2005/8/layout/hChevron3" loCatId="process" qsTypeId="urn:microsoft.com/office/officeart/2005/8/quickstyle/simple1" qsCatId="simple" csTypeId="urn:microsoft.com/office/officeart/2005/8/colors/colorful2" csCatId="colorful" phldr="1"/>
      <dgm:spPr/>
    </dgm:pt>
    <dgm:pt modelId="{5395DAA2-D61F-4A65-9446-3AEA815A58EC}">
      <dgm:prSet phldrT="[Text]" custT="1"/>
      <dgm:spPr/>
      <dgm:t>
        <a:bodyPr/>
        <a:lstStyle/>
        <a:p>
          <a:r>
            <a:rPr lang="en-US" sz="3200" b="1">
              <a:latin typeface="Amazon Ember" panose="02000000000000000000" pitchFamily="2" charset="0"/>
              <a:ea typeface="Amazon Ember" panose="02000000000000000000" pitchFamily="2" charset="0"/>
            </a:rPr>
            <a:t>Source</a:t>
          </a:r>
          <a:endParaRPr lang="en-US" sz="3200" b="1" dirty="0">
            <a:latin typeface="Amazon Ember" panose="02000000000000000000" pitchFamily="2" charset="0"/>
            <a:ea typeface="Amazon Ember" panose="02000000000000000000" pitchFamily="2" charset="0"/>
          </a:endParaRPr>
        </a:p>
      </dgm:t>
    </dgm:pt>
    <dgm:pt modelId="{60A8164B-4064-4EBB-9A81-C4A9A632C229}" type="parTrans" cxnId="{6296C0C8-2A94-4C5A-805D-7F9CDC914C26}">
      <dgm:prSet/>
      <dgm:spPr/>
      <dgm:t>
        <a:bodyPr/>
        <a:lstStyle/>
        <a:p>
          <a:endParaRPr lang="en-US" sz="2000">
            <a:latin typeface="Amazon Ember" panose="02000000000000000000" pitchFamily="2" charset="0"/>
            <a:ea typeface="Amazon Ember" panose="02000000000000000000" pitchFamily="2" charset="0"/>
          </a:endParaRPr>
        </a:p>
      </dgm:t>
    </dgm:pt>
    <dgm:pt modelId="{4736C630-60A8-4D11-820B-D40E1902C825}" type="sibTrans" cxnId="{6296C0C8-2A94-4C5A-805D-7F9CDC914C26}">
      <dgm:prSet/>
      <dgm:spPr/>
      <dgm:t>
        <a:bodyPr/>
        <a:lstStyle/>
        <a:p>
          <a:endParaRPr lang="en-US" sz="2000">
            <a:latin typeface="Amazon Ember" panose="02000000000000000000" pitchFamily="2" charset="0"/>
            <a:ea typeface="Amazon Ember" panose="02000000000000000000" pitchFamily="2" charset="0"/>
          </a:endParaRPr>
        </a:p>
      </dgm:t>
    </dgm:pt>
    <dgm:pt modelId="{AEFA757B-9847-4BA3-BA74-62B9647C8725}">
      <dgm:prSet phldrT="[Text]" custT="1"/>
      <dgm:spPr/>
      <dgm:t>
        <a:bodyPr/>
        <a:lstStyle/>
        <a:p>
          <a:r>
            <a:rPr lang="en-US" sz="3200" b="1">
              <a:latin typeface="Amazon Ember" panose="02000000000000000000" pitchFamily="2" charset="0"/>
              <a:ea typeface="Amazon Ember" panose="02000000000000000000" pitchFamily="2" charset="0"/>
            </a:rPr>
            <a:t>Build</a:t>
          </a:r>
          <a:endParaRPr lang="en-US" sz="3200" b="1" dirty="0">
            <a:latin typeface="Amazon Ember" panose="02000000000000000000" pitchFamily="2" charset="0"/>
            <a:ea typeface="Amazon Ember" panose="02000000000000000000" pitchFamily="2" charset="0"/>
          </a:endParaRPr>
        </a:p>
      </dgm:t>
    </dgm:pt>
    <dgm:pt modelId="{AAE82DF4-EC20-40FF-8DB1-EA6B86C1E765}" type="parTrans" cxnId="{0D45B6EC-7375-4232-8A15-76C3D9A9C17E}">
      <dgm:prSet/>
      <dgm:spPr/>
      <dgm:t>
        <a:bodyPr/>
        <a:lstStyle/>
        <a:p>
          <a:endParaRPr lang="en-US" sz="2000">
            <a:latin typeface="Amazon Ember" panose="02000000000000000000" pitchFamily="2" charset="0"/>
            <a:ea typeface="Amazon Ember" panose="02000000000000000000" pitchFamily="2" charset="0"/>
          </a:endParaRPr>
        </a:p>
      </dgm:t>
    </dgm:pt>
    <dgm:pt modelId="{B8F456AD-AD87-41B1-A8D2-F01EFE166D92}" type="sibTrans" cxnId="{0D45B6EC-7375-4232-8A15-76C3D9A9C17E}">
      <dgm:prSet/>
      <dgm:spPr/>
      <dgm:t>
        <a:bodyPr/>
        <a:lstStyle/>
        <a:p>
          <a:endParaRPr lang="en-US" sz="2000">
            <a:latin typeface="Amazon Ember" panose="02000000000000000000" pitchFamily="2" charset="0"/>
            <a:ea typeface="Amazon Ember" panose="02000000000000000000" pitchFamily="2" charset="0"/>
          </a:endParaRPr>
        </a:p>
      </dgm:t>
    </dgm:pt>
    <dgm:pt modelId="{8DC4C9A1-8E0B-4184-8071-5BC9443A95F5}">
      <dgm:prSet phldrT="[Text]" custT="1"/>
      <dgm:spPr/>
      <dgm:t>
        <a:bodyPr/>
        <a:lstStyle/>
        <a:p>
          <a:r>
            <a:rPr lang="en-US" sz="3200" b="1">
              <a:latin typeface="Amazon Ember" panose="02000000000000000000" pitchFamily="2" charset="0"/>
              <a:ea typeface="Amazon Ember" panose="02000000000000000000" pitchFamily="2" charset="0"/>
            </a:rPr>
            <a:t>Deploy</a:t>
          </a:r>
          <a:endParaRPr lang="en-US" sz="3200" b="1" dirty="0">
            <a:latin typeface="Amazon Ember" panose="02000000000000000000" pitchFamily="2" charset="0"/>
            <a:ea typeface="Amazon Ember" panose="02000000000000000000" pitchFamily="2" charset="0"/>
          </a:endParaRPr>
        </a:p>
      </dgm:t>
    </dgm:pt>
    <dgm:pt modelId="{81415BC3-17A6-4D61-B163-3CF23F1D6F83}" type="parTrans" cxnId="{21BC3089-2BF7-4B1F-871D-1410EB606550}">
      <dgm:prSet/>
      <dgm:spPr/>
      <dgm:t>
        <a:bodyPr/>
        <a:lstStyle/>
        <a:p>
          <a:endParaRPr lang="en-US" sz="2000">
            <a:latin typeface="Amazon Ember" panose="02000000000000000000" pitchFamily="2" charset="0"/>
            <a:ea typeface="Amazon Ember" panose="02000000000000000000" pitchFamily="2" charset="0"/>
          </a:endParaRPr>
        </a:p>
      </dgm:t>
    </dgm:pt>
    <dgm:pt modelId="{84765599-D534-436E-8567-91FEE84120A8}" type="sibTrans" cxnId="{21BC3089-2BF7-4B1F-871D-1410EB606550}">
      <dgm:prSet/>
      <dgm:spPr/>
      <dgm:t>
        <a:bodyPr/>
        <a:lstStyle/>
        <a:p>
          <a:endParaRPr lang="en-US" sz="2000">
            <a:latin typeface="Amazon Ember" panose="02000000000000000000" pitchFamily="2" charset="0"/>
            <a:ea typeface="Amazon Ember" panose="02000000000000000000" pitchFamily="2" charset="0"/>
          </a:endParaRPr>
        </a:p>
      </dgm:t>
    </dgm:pt>
    <dgm:pt modelId="{C74B5EC4-B760-41D4-8576-74D015E7A380}">
      <dgm:prSet phldrT="[Text]" custT="1"/>
      <dgm:spPr/>
      <dgm:t>
        <a:bodyPr/>
        <a:lstStyle/>
        <a:p>
          <a:r>
            <a:rPr lang="en-US" sz="3200" b="1">
              <a:latin typeface="Amazon Ember" panose="02000000000000000000" pitchFamily="2" charset="0"/>
              <a:ea typeface="Amazon Ember" panose="02000000000000000000" pitchFamily="2" charset="0"/>
            </a:rPr>
            <a:t>Test</a:t>
          </a:r>
          <a:endParaRPr lang="en-US" sz="3200" b="1" dirty="0">
            <a:latin typeface="Amazon Ember" panose="02000000000000000000" pitchFamily="2" charset="0"/>
            <a:ea typeface="Amazon Ember" panose="02000000000000000000" pitchFamily="2" charset="0"/>
          </a:endParaRPr>
        </a:p>
      </dgm:t>
    </dgm:pt>
    <dgm:pt modelId="{593CA16B-E269-4B5D-923F-393DC1B2BF62}" type="parTrans" cxnId="{2F15FBFD-19AD-4527-AA0B-4F58DB7D9627}">
      <dgm:prSet/>
      <dgm:spPr/>
      <dgm:t>
        <a:bodyPr/>
        <a:lstStyle/>
        <a:p>
          <a:endParaRPr lang="en-US" sz="2000">
            <a:latin typeface="Amazon Ember" panose="02000000000000000000" pitchFamily="2" charset="0"/>
            <a:ea typeface="Amazon Ember" panose="02000000000000000000" pitchFamily="2" charset="0"/>
          </a:endParaRPr>
        </a:p>
      </dgm:t>
    </dgm:pt>
    <dgm:pt modelId="{C1CCD88D-73EC-4EC4-9B71-B65093988B07}" type="sibTrans" cxnId="{2F15FBFD-19AD-4527-AA0B-4F58DB7D9627}">
      <dgm:prSet/>
      <dgm:spPr/>
      <dgm:t>
        <a:bodyPr/>
        <a:lstStyle/>
        <a:p>
          <a:endParaRPr lang="en-US" sz="2000">
            <a:latin typeface="Amazon Ember" panose="02000000000000000000" pitchFamily="2" charset="0"/>
            <a:ea typeface="Amazon Ember" panose="02000000000000000000" pitchFamily="2" charset="0"/>
          </a:endParaRPr>
        </a:p>
      </dgm:t>
    </dgm:pt>
    <dgm:pt modelId="{87302F26-CCC0-47EE-A60E-EB6E705AE21C}">
      <dgm:prSet phldrT="[Text]" custT="1"/>
      <dgm:spPr/>
      <dgm:t>
        <a:bodyPr/>
        <a:lstStyle/>
        <a:p>
          <a:r>
            <a:rPr lang="en-US" sz="3200" b="1">
              <a:latin typeface="Amazon Ember" panose="02000000000000000000" pitchFamily="2" charset="0"/>
              <a:ea typeface="Amazon Ember" panose="02000000000000000000" pitchFamily="2" charset="0"/>
            </a:rPr>
            <a:t>Monitor</a:t>
          </a:r>
          <a:endParaRPr lang="en-US" sz="3200" b="1" dirty="0">
            <a:latin typeface="Amazon Ember" panose="02000000000000000000" pitchFamily="2" charset="0"/>
            <a:ea typeface="Amazon Ember" panose="02000000000000000000" pitchFamily="2" charset="0"/>
          </a:endParaRPr>
        </a:p>
      </dgm:t>
    </dgm:pt>
    <dgm:pt modelId="{67DA9D37-0AF4-402C-B782-02840CEB0EEC}" type="parTrans" cxnId="{BB724E0D-179F-43F9-933E-67155CACC6FE}">
      <dgm:prSet/>
      <dgm:spPr/>
      <dgm:t>
        <a:bodyPr/>
        <a:lstStyle/>
        <a:p>
          <a:endParaRPr lang="en-US" sz="2000">
            <a:latin typeface="Amazon Ember" panose="02000000000000000000" pitchFamily="2" charset="0"/>
            <a:ea typeface="Amazon Ember" panose="02000000000000000000" pitchFamily="2" charset="0"/>
          </a:endParaRPr>
        </a:p>
      </dgm:t>
    </dgm:pt>
    <dgm:pt modelId="{4C408084-BB69-45F6-868D-E2A9CB2F4F1A}" type="sibTrans" cxnId="{BB724E0D-179F-43F9-933E-67155CACC6FE}">
      <dgm:prSet/>
      <dgm:spPr/>
      <dgm:t>
        <a:bodyPr/>
        <a:lstStyle/>
        <a:p>
          <a:endParaRPr lang="en-US" sz="2000">
            <a:latin typeface="Amazon Ember" panose="02000000000000000000" pitchFamily="2" charset="0"/>
            <a:ea typeface="Amazon Ember" panose="02000000000000000000" pitchFamily="2" charset="0"/>
          </a:endParaRPr>
        </a:p>
      </dgm:t>
    </dgm:pt>
    <dgm:pt modelId="{771663C1-1AF5-47FF-B21F-BF40EB01B6AA}" type="pres">
      <dgm:prSet presAssocID="{712FED91-682B-48B8-BCA0-40AF0DCC7E26}" presName="Name0" presStyleCnt="0">
        <dgm:presLayoutVars>
          <dgm:dir/>
          <dgm:resizeHandles val="exact"/>
        </dgm:presLayoutVars>
      </dgm:prSet>
      <dgm:spPr/>
    </dgm:pt>
    <dgm:pt modelId="{09B0DD05-B99D-4EC3-9CFC-6F777CA2A760}" type="pres">
      <dgm:prSet presAssocID="{5395DAA2-D61F-4A65-9446-3AEA815A58EC}" presName="parTxOnly" presStyleLbl="node1" presStyleIdx="0" presStyleCnt="5" custLinFactNeighborX="9235">
        <dgm:presLayoutVars>
          <dgm:bulletEnabled val="1"/>
        </dgm:presLayoutVars>
      </dgm:prSet>
      <dgm:spPr/>
      <dgm:t>
        <a:bodyPr/>
        <a:lstStyle/>
        <a:p>
          <a:endParaRPr lang="en-US"/>
        </a:p>
      </dgm:t>
    </dgm:pt>
    <dgm:pt modelId="{FAB29FE8-8151-4D28-A455-7233D80AB4D7}" type="pres">
      <dgm:prSet presAssocID="{4736C630-60A8-4D11-820B-D40E1902C825}" presName="parSpace" presStyleCnt="0"/>
      <dgm:spPr/>
    </dgm:pt>
    <dgm:pt modelId="{3C27A43D-534B-44CD-9138-4E0462F971CE}" type="pres">
      <dgm:prSet presAssocID="{AEFA757B-9847-4BA3-BA74-62B9647C8725}" presName="parTxOnly" presStyleLbl="node1" presStyleIdx="1" presStyleCnt="5" custLinFactNeighborX="12223">
        <dgm:presLayoutVars>
          <dgm:bulletEnabled val="1"/>
        </dgm:presLayoutVars>
      </dgm:prSet>
      <dgm:spPr/>
      <dgm:t>
        <a:bodyPr/>
        <a:lstStyle/>
        <a:p>
          <a:endParaRPr lang="en-US"/>
        </a:p>
      </dgm:t>
    </dgm:pt>
    <dgm:pt modelId="{993879B2-CC5F-4233-BD76-25D586A7305D}" type="pres">
      <dgm:prSet presAssocID="{B8F456AD-AD87-41B1-A8D2-F01EFE166D92}" presName="parSpace" presStyleCnt="0"/>
      <dgm:spPr/>
    </dgm:pt>
    <dgm:pt modelId="{A740D336-4974-4F1A-9A4E-BF3BEC44F4BF}" type="pres">
      <dgm:prSet presAssocID="{C74B5EC4-B760-41D4-8576-74D015E7A380}" presName="parTxOnly" presStyleLbl="node1" presStyleIdx="2" presStyleCnt="5">
        <dgm:presLayoutVars>
          <dgm:bulletEnabled val="1"/>
        </dgm:presLayoutVars>
      </dgm:prSet>
      <dgm:spPr/>
      <dgm:t>
        <a:bodyPr/>
        <a:lstStyle/>
        <a:p>
          <a:endParaRPr lang="en-US"/>
        </a:p>
      </dgm:t>
    </dgm:pt>
    <dgm:pt modelId="{E97EEE03-5ADF-4FBC-8551-1472153E56DE}" type="pres">
      <dgm:prSet presAssocID="{C1CCD88D-73EC-4EC4-9B71-B65093988B07}" presName="parSpace" presStyleCnt="0"/>
      <dgm:spPr/>
    </dgm:pt>
    <dgm:pt modelId="{C9AAF0AE-79BA-468D-8577-0E310A3F91C6}" type="pres">
      <dgm:prSet presAssocID="{8DC4C9A1-8E0B-4184-8071-5BC9443A95F5}" presName="parTxOnly" presStyleLbl="node1" presStyleIdx="3" presStyleCnt="5">
        <dgm:presLayoutVars>
          <dgm:bulletEnabled val="1"/>
        </dgm:presLayoutVars>
      </dgm:prSet>
      <dgm:spPr/>
      <dgm:t>
        <a:bodyPr/>
        <a:lstStyle/>
        <a:p>
          <a:endParaRPr lang="en-US"/>
        </a:p>
      </dgm:t>
    </dgm:pt>
    <dgm:pt modelId="{180F81CC-B5A1-40D3-8CBE-72D74384D461}" type="pres">
      <dgm:prSet presAssocID="{84765599-D534-436E-8567-91FEE84120A8}" presName="parSpace" presStyleCnt="0"/>
      <dgm:spPr/>
    </dgm:pt>
    <dgm:pt modelId="{8B112416-3FE7-4DF8-9043-8FF5B9F210AB}" type="pres">
      <dgm:prSet presAssocID="{87302F26-CCC0-47EE-A60E-EB6E705AE21C}" presName="parTxOnly" presStyleLbl="node1" presStyleIdx="4" presStyleCnt="5">
        <dgm:presLayoutVars>
          <dgm:bulletEnabled val="1"/>
        </dgm:presLayoutVars>
      </dgm:prSet>
      <dgm:spPr/>
      <dgm:t>
        <a:bodyPr/>
        <a:lstStyle/>
        <a:p>
          <a:endParaRPr lang="en-US"/>
        </a:p>
      </dgm:t>
    </dgm:pt>
  </dgm:ptLst>
  <dgm:cxnLst>
    <dgm:cxn modelId="{0D45B6EC-7375-4232-8A15-76C3D9A9C17E}" srcId="{712FED91-682B-48B8-BCA0-40AF0DCC7E26}" destId="{AEFA757B-9847-4BA3-BA74-62B9647C8725}" srcOrd="1" destOrd="0" parTransId="{AAE82DF4-EC20-40FF-8DB1-EA6B86C1E765}" sibTransId="{B8F456AD-AD87-41B1-A8D2-F01EFE166D92}"/>
    <dgm:cxn modelId="{8A26DFC7-733D-4922-A2C2-1DBB34380D22}" type="presOf" srcId="{712FED91-682B-48B8-BCA0-40AF0DCC7E26}" destId="{771663C1-1AF5-47FF-B21F-BF40EB01B6AA}" srcOrd="0" destOrd="0" presId="urn:microsoft.com/office/officeart/2005/8/layout/hChevron3"/>
    <dgm:cxn modelId="{318DDA8D-F406-486A-A6D6-8705EDB9D98B}" type="presOf" srcId="{8DC4C9A1-8E0B-4184-8071-5BC9443A95F5}" destId="{C9AAF0AE-79BA-468D-8577-0E310A3F91C6}" srcOrd="0" destOrd="0" presId="urn:microsoft.com/office/officeart/2005/8/layout/hChevron3"/>
    <dgm:cxn modelId="{21BC3089-2BF7-4B1F-871D-1410EB606550}" srcId="{712FED91-682B-48B8-BCA0-40AF0DCC7E26}" destId="{8DC4C9A1-8E0B-4184-8071-5BC9443A95F5}" srcOrd="3" destOrd="0" parTransId="{81415BC3-17A6-4D61-B163-3CF23F1D6F83}" sibTransId="{84765599-D534-436E-8567-91FEE84120A8}"/>
    <dgm:cxn modelId="{417DCE13-E51B-4FD3-869F-7295009004B0}" type="presOf" srcId="{C74B5EC4-B760-41D4-8576-74D015E7A380}" destId="{A740D336-4974-4F1A-9A4E-BF3BEC44F4BF}" srcOrd="0" destOrd="0" presId="urn:microsoft.com/office/officeart/2005/8/layout/hChevron3"/>
    <dgm:cxn modelId="{2F15FBFD-19AD-4527-AA0B-4F58DB7D9627}" srcId="{712FED91-682B-48B8-BCA0-40AF0DCC7E26}" destId="{C74B5EC4-B760-41D4-8576-74D015E7A380}" srcOrd="2" destOrd="0" parTransId="{593CA16B-E269-4B5D-923F-393DC1B2BF62}" sibTransId="{C1CCD88D-73EC-4EC4-9B71-B65093988B07}"/>
    <dgm:cxn modelId="{6296C0C8-2A94-4C5A-805D-7F9CDC914C26}" srcId="{712FED91-682B-48B8-BCA0-40AF0DCC7E26}" destId="{5395DAA2-D61F-4A65-9446-3AEA815A58EC}" srcOrd="0" destOrd="0" parTransId="{60A8164B-4064-4EBB-9A81-C4A9A632C229}" sibTransId="{4736C630-60A8-4D11-820B-D40E1902C825}"/>
    <dgm:cxn modelId="{B7B905EE-C64E-4B3F-AC3A-AF910BA7E548}" type="presOf" srcId="{5395DAA2-D61F-4A65-9446-3AEA815A58EC}" destId="{09B0DD05-B99D-4EC3-9CFC-6F777CA2A760}" srcOrd="0" destOrd="0" presId="urn:microsoft.com/office/officeart/2005/8/layout/hChevron3"/>
    <dgm:cxn modelId="{C8081ADD-B8EC-4272-9DCE-C44B5886E774}" type="presOf" srcId="{AEFA757B-9847-4BA3-BA74-62B9647C8725}" destId="{3C27A43D-534B-44CD-9138-4E0462F971CE}" srcOrd="0" destOrd="0" presId="urn:microsoft.com/office/officeart/2005/8/layout/hChevron3"/>
    <dgm:cxn modelId="{BB724E0D-179F-43F9-933E-67155CACC6FE}" srcId="{712FED91-682B-48B8-BCA0-40AF0DCC7E26}" destId="{87302F26-CCC0-47EE-A60E-EB6E705AE21C}" srcOrd="4" destOrd="0" parTransId="{67DA9D37-0AF4-402C-B782-02840CEB0EEC}" sibTransId="{4C408084-BB69-45F6-868D-E2A9CB2F4F1A}"/>
    <dgm:cxn modelId="{2EBB9EDD-D464-4A30-A30F-EEE3F75BBA3C}" type="presOf" srcId="{87302F26-CCC0-47EE-A60E-EB6E705AE21C}" destId="{8B112416-3FE7-4DF8-9043-8FF5B9F210AB}" srcOrd="0" destOrd="0" presId="urn:microsoft.com/office/officeart/2005/8/layout/hChevron3"/>
    <dgm:cxn modelId="{12B4DBBB-1696-4D09-A1DB-E41AD20733F2}" type="presParOf" srcId="{771663C1-1AF5-47FF-B21F-BF40EB01B6AA}" destId="{09B0DD05-B99D-4EC3-9CFC-6F777CA2A760}" srcOrd="0" destOrd="0" presId="urn:microsoft.com/office/officeart/2005/8/layout/hChevron3"/>
    <dgm:cxn modelId="{45C08288-5017-4FC7-A939-6EBB31059764}" type="presParOf" srcId="{771663C1-1AF5-47FF-B21F-BF40EB01B6AA}" destId="{FAB29FE8-8151-4D28-A455-7233D80AB4D7}" srcOrd="1" destOrd="0" presId="urn:microsoft.com/office/officeart/2005/8/layout/hChevron3"/>
    <dgm:cxn modelId="{0A5A626D-DCAB-4379-A159-873CEA1383EF}" type="presParOf" srcId="{771663C1-1AF5-47FF-B21F-BF40EB01B6AA}" destId="{3C27A43D-534B-44CD-9138-4E0462F971CE}" srcOrd="2" destOrd="0" presId="urn:microsoft.com/office/officeart/2005/8/layout/hChevron3"/>
    <dgm:cxn modelId="{CE48339A-F458-48BE-AF02-D26EA9AA15AB}" type="presParOf" srcId="{771663C1-1AF5-47FF-B21F-BF40EB01B6AA}" destId="{993879B2-CC5F-4233-BD76-25D586A7305D}" srcOrd="3" destOrd="0" presId="urn:microsoft.com/office/officeart/2005/8/layout/hChevron3"/>
    <dgm:cxn modelId="{747FBDE0-F5A6-48D7-96BD-BA767064CECE}" type="presParOf" srcId="{771663C1-1AF5-47FF-B21F-BF40EB01B6AA}" destId="{A740D336-4974-4F1A-9A4E-BF3BEC44F4BF}" srcOrd="4" destOrd="0" presId="urn:microsoft.com/office/officeart/2005/8/layout/hChevron3"/>
    <dgm:cxn modelId="{6D579B78-12FA-435C-89A8-1E3FCEA1630D}" type="presParOf" srcId="{771663C1-1AF5-47FF-B21F-BF40EB01B6AA}" destId="{E97EEE03-5ADF-4FBC-8551-1472153E56DE}" srcOrd="5" destOrd="0" presId="urn:microsoft.com/office/officeart/2005/8/layout/hChevron3"/>
    <dgm:cxn modelId="{9B070B26-0E4F-423F-8F34-638F98C58446}" type="presParOf" srcId="{771663C1-1AF5-47FF-B21F-BF40EB01B6AA}" destId="{C9AAF0AE-79BA-468D-8577-0E310A3F91C6}" srcOrd="6" destOrd="0" presId="urn:microsoft.com/office/officeart/2005/8/layout/hChevron3"/>
    <dgm:cxn modelId="{1137211A-F850-4D95-A5D3-C64B6CA31031}" type="presParOf" srcId="{771663C1-1AF5-47FF-B21F-BF40EB01B6AA}" destId="{180F81CC-B5A1-40D3-8CBE-72D74384D461}" srcOrd="7" destOrd="0" presId="urn:microsoft.com/office/officeart/2005/8/layout/hChevron3"/>
    <dgm:cxn modelId="{C551266E-2A36-456C-A9FA-D971E44B1A02}" type="presParOf" srcId="{771663C1-1AF5-47FF-B21F-BF40EB01B6AA}" destId="{8B112416-3FE7-4DF8-9043-8FF5B9F210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2FED91-682B-48B8-BCA0-40AF0DCC7E26}" type="doc">
      <dgm:prSet loTypeId="urn:microsoft.com/office/officeart/2005/8/layout/hChevron3" loCatId="process" qsTypeId="urn:microsoft.com/office/officeart/2005/8/quickstyle/simple1" qsCatId="simple" csTypeId="urn:microsoft.com/office/officeart/2005/8/colors/colorful2" csCatId="colorful" phldr="1"/>
      <dgm:spPr/>
    </dgm:pt>
    <dgm:pt modelId="{5395DAA2-D61F-4A65-9446-3AEA815A58EC}">
      <dgm:prSet phldrT="[Text]" custT="1"/>
      <dgm:spPr/>
      <dgm:t>
        <a:bodyPr/>
        <a:lstStyle/>
        <a:p>
          <a:r>
            <a:rPr lang="en-US" sz="3200" b="0" dirty="0">
              <a:latin typeface="Amazon Ember" panose="02000000000000000000" pitchFamily="2" charset="0"/>
              <a:ea typeface="Amazon Ember" panose="02000000000000000000" pitchFamily="2" charset="0"/>
            </a:rPr>
            <a:t>Source</a:t>
          </a:r>
        </a:p>
      </dgm:t>
    </dgm:pt>
    <dgm:pt modelId="{60A8164B-4064-4EBB-9A81-C4A9A632C229}" type="parTrans" cxnId="{6296C0C8-2A94-4C5A-805D-7F9CDC914C26}">
      <dgm:prSet/>
      <dgm:spPr/>
      <dgm:t>
        <a:bodyPr/>
        <a:lstStyle/>
        <a:p>
          <a:endParaRPr lang="en-US"/>
        </a:p>
      </dgm:t>
    </dgm:pt>
    <dgm:pt modelId="{4736C630-60A8-4D11-820B-D40E1902C825}" type="sibTrans" cxnId="{6296C0C8-2A94-4C5A-805D-7F9CDC914C26}">
      <dgm:prSet/>
      <dgm:spPr/>
      <dgm:t>
        <a:bodyPr/>
        <a:lstStyle/>
        <a:p>
          <a:endParaRPr lang="en-US"/>
        </a:p>
      </dgm:t>
    </dgm:pt>
    <dgm:pt modelId="{AEFA757B-9847-4BA3-BA74-62B9647C8725}">
      <dgm:prSet phldrT="[Text]" custT="1"/>
      <dgm:spPr/>
      <dgm:t>
        <a:bodyPr/>
        <a:lstStyle/>
        <a:p>
          <a:r>
            <a:rPr lang="en-US" sz="3200" b="0" dirty="0">
              <a:latin typeface="Amazon Ember" panose="02000000000000000000" pitchFamily="2" charset="0"/>
              <a:ea typeface="Amazon Ember" panose="02000000000000000000" pitchFamily="2" charset="0"/>
            </a:rPr>
            <a:t>Build</a:t>
          </a:r>
        </a:p>
      </dgm:t>
    </dgm:pt>
    <dgm:pt modelId="{AAE82DF4-EC20-40FF-8DB1-EA6B86C1E765}" type="parTrans" cxnId="{0D45B6EC-7375-4232-8A15-76C3D9A9C17E}">
      <dgm:prSet/>
      <dgm:spPr/>
      <dgm:t>
        <a:bodyPr/>
        <a:lstStyle/>
        <a:p>
          <a:endParaRPr lang="en-US"/>
        </a:p>
      </dgm:t>
    </dgm:pt>
    <dgm:pt modelId="{B8F456AD-AD87-41B1-A8D2-F01EFE166D92}" type="sibTrans" cxnId="{0D45B6EC-7375-4232-8A15-76C3D9A9C17E}">
      <dgm:prSet/>
      <dgm:spPr/>
      <dgm:t>
        <a:bodyPr/>
        <a:lstStyle/>
        <a:p>
          <a:endParaRPr lang="en-US"/>
        </a:p>
      </dgm:t>
    </dgm:pt>
    <dgm:pt modelId="{8DC4C9A1-8E0B-4184-8071-5BC9443A95F5}">
      <dgm:prSet phldrT="[Text]" custT="1"/>
      <dgm:spPr/>
      <dgm:t>
        <a:bodyPr/>
        <a:lstStyle/>
        <a:p>
          <a:r>
            <a:rPr lang="en-US" sz="3200" b="0" dirty="0">
              <a:latin typeface="Amazon Ember" panose="02000000000000000000" pitchFamily="2" charset="0"/>
              <a:ea typeface="Amazon Ember" panose="02000000000000000000" pitchFamily="2" charset="0"/>
            </a:rPr>
            <a:t>Deploy</a:t>
          </a:r>
        </a:p>
      </dgm:t>
    </dgm:pt>
    <dgm:pt modelId="{81415BC3-17A6-4D61-B163-3CF23F1D6F83}" type="parTrans" cxnId="{21BC3089-2BF7-4B1F-871D-1410EB606550}">
      <dgm:prSet/>
      <dgm:spPr/>
      <dgm:t>
        <a:bodyPr/>
        <a:lstStyle/>
        <a:p>
          <a:endParaRPr lang="en-US"/>
        </a:p>
      </dgm:t>
    </dgm:pt>
    <dgm:pt modelId="{84765599-D534-436E-8567-91FEE84120A8}" type="sibTrans" cxnId="{21BC3089-2BF7-4B1F-871D-1410EB606550}">
      <dgm:prSet/>
      <dgm:spPr/>
      <dgm:t>
        <a:bodyPr/>
        <a:lstStyle/>
        <a:p>
          <a:endParaRPr lang="en-US"/>
        </a:p>
      </dgm:t>
    </dgm:pt>
    <dgm:pt modelId="{C74B5EC4-B760-41D4-8576-74D015E7A380}">
      <dgm:prSet phldrT="[Text]" custT="1"/>
      <dgm:spPr/>
      <dgm:t>
        <a:bodyPr/>
        <a:lstStyle/>
        <a:p>
          <a:r>
            <a:rPr lang="en-US" sz="3200" b="0" dirty="0">
              <a:latin typeface="Amazon Ember" panose="02000000000000000000" pitchFamily="2" charset="0"/>
              <a:ea typeface="Amazon Ember" panose="02000000000000000000" pitchFamily="2" charset="0"/>
            </a:rPr>
            <a:t>Test</a:t>
          </a:r>
        </a:p>
      </dgm:t>
    </dgm:pt>
    <dgm:pt modelId="{593CA16B-E269-4B5D-923F-393DC1B2BF62}" type="parTrans" cxnId="{2F15FBFD-19AD-4527-AA0B-4F58DB7D9627}">
      <dgm:prSet/>
      <dgm:spPr/>
      <dgm:t>
        <a:bodyPr/>
        <a:lstStyle/>
        <a:p>
          <a:endParaRPr lang="en-US"/>
        </a:p>
      </dgm:t>
    </dgm:pt>
    <dgm:pt modelId="{C1CCD88D-73EC-4EC4-9B71-B65093988B07}" type="sibTrans" cxnId="{2F15FBFD-19AD-4527-AA0B-4F58DB7D9627}">
      <dgm:prSet/>
      <dgm:spPr/>
      <dgm:t>
        <a:bodyPr/>
        <a:lstStyle/>
        <a:p>
          <a:endParaRPr lang="en-US"/>
        </a:p>
      </dgm:t>
    </dgm:pt>
    <dgm:pt modelId="{DD5451C5-1B1D-5C40-A198-1FD818E35B4E}">
      <dgm:prSet custT="1"/>
      <dgm:spPr/>
      <dgm:t>
        <a:bodyPr spcFirstLastPara="0" vert="horz" wrap="square" lIns="156020" tIns="104013" rIns="52007" bIns="104013" numCol="1" spcCol="1270" anchor="ctr" anchorCtr="0"/>
        <a:lstStyle/>
        <a:p>
          <a:pPr marL="0" lvl="0" indent="0" algn="ctr" defTabSz="1733550">
            <a:lnSpc>
              <a:spcPct val="90000"/>
            </a:lnSpc>
            <a:spcBef>
              <a:spcPct val="0"/>
            </a:spcBef>
            <a:spcAft>
              <a:spcPct val="35000"/>
            </a:spcAft>
            <a:buNone/>
          </a:pPr>
          <a:r>
            <a:rPr lang="en-US" sz="3200" b="0" kern="1200" dirty="0">
              <a:latin typeface="Amazon Ember" panose="02000000000000000000" pitchFamily="2" charset="0"/>
              <a:ea typeface="Amazon Ember" panose="02000000000000000000" pitchFamily="2" charset="0"/>
              <a:cs typeface="+mn-cs"/>
            </a:rPr>
            <a:t>Monitor</a:t>
          </a:r>
        </a:p>
      </dgm:t>
    </dgm:pt>
    <dgm:pt modelId="{C554EEA5-454B-594C-8DE7-33B88D756BE3}" type="parTrans" cxnId="{96900B86-2025-4546-8C23-D9D93ED3F0B5}">
      <dgm:prSet/>
      <dgm:spPr/>
      <dgm:t>
        <a:bodyPr/>
        <a:lstStyle/>
        <a:p>
          <a:endParaRPr lang="en-US"/>
        </a:p>
      </dgm:t>
    </dgm:pt>
    <dgm:pt modelId="{FD772BB2-4F05-BB45-86F9-0346C38D7F29}" type="sibTrans" cxnId="{96900B86-2025-4546-8C23-D9D93ED3F0B5}">
      <dgm:prSet/>
      <dgm:spPr/>
      <dgm:t>
        <a:bodyPr/>
        <a:lstStyle/>
        <a:p>
          <a:endParaRPr lang="en-US"/>
        </a:p>
      </dgm:t>
    </dgm:pt>
    <dgm:pt modelId="{771663C1-1AF5-47FF-B21F-BF40EB01B6AA}" type="pres">
      <dgm:prSet presAssocID="{712FED91-682B-48B8-BCA0-40AF0DCC7E26}" presName="Name0" presStyleCnt="0">
        <dgm:presLayoutVars>
          <dgm:dir/>
          <dgm:resizeHandles val="exact"/>
        </dgm:presLayoutVars>
      </dgm:prSet>
      <dgm:spPr/>
    </dgm:pt>
    <dgm:pt modelId="{09B0DD05-B99D-4EC3-9CFC-6F777CA2A760}" type="pres">
      <dgm:prSet presAssocID="{5395DAA2-D61F-4A65-9446-3AEA815A58EC}" presName="parTxOnly" presStyleLbl="node1" presStyleIdx="0" presStyleCnt="5" custLinFactNeighborX="13245" custLinFactNeighborY="-43198">
        <dgm:presLayoutVars>
          <dgm:bulletEnabled val="1"/>
        </dgm:presLayoutVars>
      </dgm:prSet>
      <dgm:spPr/>
      <dgm:t>
        <a:bodyPr/>
        <a:lstStyle/>
        <a:p>
          <a:endParaRPr lang="en-US"/>
        </a:p>
      </dgm:t>
    </dgm:pt>
    <dgm:pt modelId="{FAB29FE8-8151-4D28-A455-7233D80AB4D7}" type="pres">
      <dgm:prSet presAssocID="{4736C630-60A8-4D11-820B-D40E1902C825}" presName="parSpace" presStyleCnt="0"/>
      <dgm:spPr/>
    </dgm:pt>
    <dgm:pt modelId="{3C27A43D-534B-44CD-9138-4E0462F971CE}" type="pres">
      <dgm:prSet presAssocID="{AEFA757B-9847-4BA3-BA74-62B9647C8725}" presName="parTxOnly" presStyleLbl="node1" presStyleIdx="1" presStyleCnt="5" custLinFactNeighborY="-42957">
        <dgm:presLayoutVars>
          <dgm:bulletEnabled val="1"/>
        </dgm:presLayoutVars>
      </dgm:prSet>
      <dgm:spPr/>
      <dgm:t>
        <a:bodyPr/>
        <a:lstStyle/>
        <a:p>
          <a:endParaRPr lang="en-US"/>
        </a:p>
      </dgm:t>
    </dgm:pt>
    <dgm:pt modelId="{993879B2-CC5F-4233-BD76-25D586A7305D}" type="pres">
      <dgm:prSet presAssocID="{B8F456AD-AD87-41B1-A8D2-F01EFE166D92}" presName="parSpace" presStyleCnt="0"/>
      <dgm:spPr/>
    </dgm:pt>
    <dgm:pt modelId="{A740D336-4974-4F1A-9A4E-BF3BEC44F4BF}" type="pres">
      <dgm:prSet presAssocID="{C74B5EC4-B760-41D4-8576-74D015E7A380}" presName="parTxOnly" presStyleLbl="node1" presStyleIdx="2" presStyleCnt="5" custLinFactNeighborY="-42957">
        <dgm:presLayoutVars>
          <dgm:bulletEnabled val="1"/>
        </dgm:presLayoutVars>
      </dgm:prSet>
      <dgm:spPr/>
      <dgm:t>
        <a:bodyPr/>
        <a:lstStyle/>
        <a:p>
          <a:endParaRPr lang="en-US"/>
        </a:p>
      </dgm:t>
    </dgm:pt>
    <dgm:pt modelId="{E97EEE03-5ADF-4FBC-8551-1472153E56DE}" type="pres">
      <dgm:prSet presAssocID="{C1CCD88D-73EC-4EC4-9B71-B65093988B07}" presName="parSpace" presStyleCnt="0"/>
      <dgm:spPr/>
    </dgm:pt>
    <dgm:pt modelId="{C9AAF0AE-79BA-468D-8577-0E310A3F91C6}" type="pres">
      <dgm:prSet presAssocID="{8DC4C9A1-8E0B-4184-8071-5BC9443A95F5}" presName="parTxOnly" presStyleLbl="node1" presStyleIdx="3" presStyleCnt="5" custScaleX="119817" custLinFactNeighborY="-42957">
        <dgm:presLayoutVars>
          <dgm:bulletEnabled val="1"/>
        </dgm:presLayoutVars>
      </dgm:prSet>
      <dgm:spPr/>
      <dgm:t>
        <a:bodyPr/>
        <a:lstStyle/>
        <a:p>
          <a:endParaRPr lang="en-US"/>
        </a:p>
      </dgm:t>
    </dgm:pt>
    <dgm:pt modelId="{BD3A7317-4B90-FD41-B5B7-02A3405DDD23}" type="pres">
      <dgm:prSet presAssocID="{84765599-D534-436E-8567-91FEE84120A8}" presName="parSpace" presStyleCnt="0"/>
      <dgm:spPr/>
    </dgm:pt>
    <dgm:pt modelId="{BE677C5A-3202-E346-AEBC-D628C4C31DF7}" type="pres">
      <dgm:prSet presAssocID="{DD5451C5-1B1D-5C40-A198-1FD818E35B4E}" presName="parTxOnly" presStyleLbl="node1" presStyleIdx="4" presStyleCnt="5" custScaleX="140815" custLinFactNeighborX="-21146" custLinFactNeighborY="-43804">
        <dgm:presLayoutVars>
          <dgm:bulletEnabled val="1"/>
        </dgm:presLayoutVars>
      </dgm:prSet>
      <dgm:spPr>
        <a:xfrm>
          <a:off x="8649788" y="1783574"/>
          <a:ext cx="2702625" cy="1081050"/>
        </a:xfrm>
        <a:prstGeom prst="chevron">
          <a:avLst/>
        </a:prstGeom>
      </dgm:spPr>
      <dgm:t>
        <a:bodyPr/>
        <a:lstStyle/>
        <a:p>
          <a:endParaRPr lang="en-US"/>
        </a:p>
      </dgm:t>
    </dgm:pt>
  </dgm:ptLst>
  <dgm:cxnLst>
    <dgm:cxn modelId="{8ABCCF4E-C0F8-2946-8737-25B3B2C8482F}" type="presOf" srcId="{5395DAA2-D61F-4A65-9446-3AEA815A58EC}" destId="{09B0DD05-B99D-4EC3-9CFC-6F777CA2A760}" srcOrd="0" destOrd="0" presId="urn:microsoft.com/office/officeart/2005/8/layout/hChevron3"/>
    <dgm:cxn modelId="{0D45B6EC-7375-4232-8A15-76C3D9A9C17E}" srcId="{712FED91-682B-48B8-BCA0-40AF0DCC7E26}" destId="{AEFA757B-9847-4BA3-BA74-62B9647C8725}" srcOrd="1" destOrd="0" parTransId="{AAE82DF4-EC20-40FF-8DB1-EA6B86C1E765}" sibTransId="{B8F456AD-AD87-41B1-A8D2-F01EFE166D92}"/>
    <dgm:cxn modelId="{96900B86-2025-4546-8C23-D9D93ED3F0B5}" srcId="{712FED91-682B-48B8-BCA0-40AF0DCC7E26}" destId="{DD5451C5-1B1D-5C40-A198-1FD818E35B4E}" srcOrd="4" destOrd="0" parTransId="{C554EEA5-454B-594C-8DE7-33B88D756BE3}" sibTransId="{FD772BB2-4F05-BB45-86F9-0346C38D7F29}"/>
    <dgm:cxn modelId="{D62C93CD-26D0-2149-87FA-24D038B486E0}" type="presOf" srcId="{C74B5EC4-B760-41D4-8576-74D015E7A380}" destId="{A740D336-4974-4F1A-9A4E-BF3BEC44F4BF}" srcOrd="0" destOrd="0" presId="urn:microsoft.com/office/officeart/2005/8/layout/hChevron3"/>
    <dgm:cxn modelId="{21BC3089-2BF7-4B1F-871D-1410EB606550}" srcId="{712FED91-682B-48B8-BCA0-40AF0DCC7E26}" destId="{8DC4C9A1-8E0B-4184-8071-5BC9443A95F5}" srcOrd="3" destOrd="0" parTransId="{81415BC3-17A6-4D61-B163-3CF23F1D6F83}" sibTransId="{84765599-D534-436E-8567-91FEE84120A8}"/>
    <dgm:cxn modelId="{74EC254B-E1F7-3045-8032-FEFFCD226F29}" type="presOf" srcId="{712FED91-682B-48B8-BCA0-40AF0DCC7E26}" destId="{771663C1-1AF5-47FF-B21F-BF40EB01B6AA}" srcOrd="0" destOrd="0" presId="urn:microsoft.com/office/officeart/2005/8/layout/hChevron3"/>
    <dgm:cxn modelId="{2F15FBFD-19AD-4527-AA0B-4F58DB7D9627}" srcId="{712FED91-682B-48B8-BCA0-40AF0DCC7E26}" destId="{C74B5EC4-B760-41D4-8576-74D015E7A380}" srcOrd="2" destOrd="0" parTransId="{593CA16B-E269-4B5D-923F-393DC1B2BF62}" sibTransId="{C1CCD88D-73EC-4EC4-9B71-B65093988B07}"/>
    <dgm:cxn modelId="{6296C0C8-2A94-4C5A-805D-7F9CDC914C26}" srcId="{712FED91-682B-48B8-BCA0-40AF0DCC7E26}" destId="{5395DAA2-D61F-4A65-9446-3AEA815A58EC}" srcOrd="0" destOrd="0" parTransId="{60A8164B-4064-4EBB-9A81-C4A9A632C229}" sibTransId="{4736C630-60A8-4D11-820B-D40E1902C825}"/>
    <dgm:cxn modelId="{634063F2-F20E-B341-A61F-5AD549C5B369}" type="presOf" srcId="{AEFA757B-9847-4BA3-BA74-62B9647C8725}" destId="{3C27A43D-534B-44CD-9138-4E0462F971CE}" srcOrd="0" destOrd="0" presId="urn:microsoft.com/office/officeart/2005/8/layout/hChevron3"/>
    <dgm:cxn modelId="{03A670AD-A39B-EE4A-ACAE-BA98CF8E9EFF}" type="presOf" srcId="{DD5451C5-1B1D-5C40-A198-1FD818E35B4E}" destId="{BE677C5A-3202-E346-AEBC-D628C4C31DF7}" srcOrd="0" destOrd="0" presId="urn:microsoft.com/office/officeart/2005/8/layout/hChevron3"/>
    <dgm:cxn modelId="{D5FB6DDF-F195-884A-B66A-7484BBC06918}" type="presOf" srcId="{8DC4C9A1-8E0B-4184-8071-5BC9443A95F5}" destId="{C9AAF0AE-79BA-468D-8577-0E310A3F91C6}" srcOrd="0" destOrd="0" presId="urn:microsoft.com/office/officeart/2005/8/layout/hChevron3"/>
    <dgm:cxn modelId="{99940F1E-64E2-7C45-9993-9B837B88C628}" type="presParOf" srcId="{771663C1-1AF5-47FF-B21F-BF40EB01B6AA}" destId="{09B0DD05-B99D-4EC3-9CFC-6F777CA2A760}" srcOrd="0" destOrd="0" presId="urn:microsoft.com/office/officeart/2005/8/layout/hChevron3"/>
    <dgm:cxn modelId="{504B852E-270D-334E-AF50-AB602F0C48B0}" type="presParOf" srcId="{771663C1-1AF5-47FF-B21F-BF40EB01B6AA}" destId="{FAB29FE8-8151-4D28-A455-7233D80AB4D7}" srcOrd="1" destOrd="0" presId="urn:microsoft.com/office/officeart/2005/8/layout/hChevron3"/>
    <dgm:cxn modelId="{0E513A5B-F5E1-304B-B8EA-23D81E649A8E}" type="presParOf" srcId="{771663C1-1AF5-47FF-B21F-BF40EB01B6AA}" destId="{3C27A43D-534B-44CD-9138-4E0462F971CE}" srcOrd="2" destOrd="0" presId="urn:microsoft.com/office/officeart/2005/8/layout/hChevron3"/>
    <dgm:cxn modelId="{1C8DCED6-AFA2-234C-86AC-CD180346D19A}" type="presParOf" srcId="{771663C1-1AF5-47FF-B21F-BF40EB01B6AA}" destId="{993879B2-CC5F-4233-BD76-25D586A7305D}" srcOrd="3" destOrd="0" presId="urn:microsoft.com/office/officeart/2005/8/layout/hChevron3"/>
    <dgm:cxn modelId="{60F67DA8-F6AD-E445-B68C-771B20503601}" type="presParOf" srcId="{771663C1-1AF5-47FF-B21F-BF40EB01B6AA}" destId="{A740D336-4974-4F1A-9A4E-BF3BEC44F4BF}" srcOrd="4" destOrd="0" presId="urn:microsoft.com/office/officeart/2005/8/layout/hChevron3"/>
    <dgm:cxn modelId="{9FEF828B-0A38-9448-826E-D1E56317CB24}" type="presParOf" srcId="{771663C1-1AF5-47FF-B21F-BF40EB01B6AA}" destId="{E97EEE03-5ADF-4FBC-8551-1472153E56DE}" srcOrd="5" destOrd="0" presId="urn:microsoft.com/office/officeart/2005/8/layout/hChevron3"/>
    <dgm:cxn modelId="{7C4572DD-B552-3743-AFD9-FF9CA25493FD}" type="presParOf" srcId="{771663C1-1AF5-47FF-B21F-BF40EB01B6AA}" destId="{C9AAF0AE-79BA-468D-8577-0E310A3F91C6}" srcOrd="6" destOrd="0" presId="urn:microsoft.com/office/officeart/2005/8/layout/hChevron3"/>
    <dgm:cxn modelId="{D562B406-B5F0-144B-A829-D8A808DC8431}" type="presParOf" srcId="{771663C1-1AF5-47FF-B21F-BF40EB01B6AA}" destId="{BD3A7317-4B90-FD41-B5B7-02A3405DDD23}" srcOrd="7" destOrd="0" presId="urn:microsoft.com/office/officeart/2005/8/layout/hChevron3"/>
    <dgm:cxn modelId="{7202A19D-CB3D-1C43-A4BE-F5264597B780}" type="presParOf" srcId="{771663C1-1AF5-47FF-B21F-BF40EB01B6AA}" destId="{BE677C5A-3202-E346-AEBC-D628C4C31DF7}"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FED91-682B-48B8-BCA0-40AF0DCC7E26}" type="doc">
      <dgm:prSet loTypeId="urn:microsoft.com/office/officeart/2005/8/layout/hChevron3" loCatId="process" qsTypeId="urn:microsoft.com/office/officeart/2005/8/quickstyle/simple1" qsCatId="simple" csTypeId="urn:microsoft.com/office/officeart/2005/8/colors/colorful2" csCatId="colorful" phldr="1"/>
      <dgm:spPr/>
    </dgm:pt>
    <dgm:pt modelId="{5395DAA2-D61F-4A65-9446-3AEA815A58EC}">
      <dgm:prSet phldrT="[Text]" custT="1"/>
      <dgm:spPr/>
      <dgm:t>
        <a:bodyPr/>
        <a:lstStyle/>
        <a:p>
          <a:r>
            <a:rPr lang="en-US" sz="3200" b="0" dirty="0">
              <a:latin typeface="Amazon Ember" panose="02000000000000000000" pitchFamily="2" charset="0"/>
              <a:ea typeface="Amazon Ember" panose="02000000000000000000" pitchFamily="2" charset="0"/>
            </a:rPr>
            <a:t>Source</a:t>
          </a:r>
        </a:p>
      </dgm:t>
    </dgm:pt>
    <dgm:pt modelId="{60A8164B-4064-4EBB-9A81-C4A9A632C229}" type="parTrans" cxnId="{6296C0C8-2A94-4C5A-805D-7F9CDC914C26}">
      <dgm:prSet/>
      <dgm:spPr/>
      <dgm:t>
        <a:bodyPr/>
        <a:lstStyle/>
        <a:p>
          <a:endParaRPr lang="en-US"/>
        </a:p>
      </dgm:t>
    </dgm:pt>
    <dgm:pt modelId="{4736C630-60A8-4D11-820B-D40E1902C825}" type="sibTrans" cxnId="{6296C0C8-2A94-4C5A-805D-7F9CDC914C26}">
      <dgm:prSet/>
      <dgm:spPr/>
      <dgm:t>
        <a:bodyPr/>
        <a:lstStyle/>
        <a:p>
          <a:endParaRPr lang="en-US"/>
        </a:p>
      </dgm:t>
    </dgm:pt>
    <dgm:pt modelId="{AEFA757B-9847-4BA3-BA74-62B9647C8725}">
      <dgm:prSet phldrT="[Text]" custT="1"/>
      <dgm:spPr/>
      <dgm:t>
        <a:bodyPr/>
        <a:lstStyle/>
        <a:p>
          <a:r>
            <a:rPr lang="en-US" sz="3200" b="0">
              <a:latin typeface="Amazon Ember" panose="02000000000000000000" pitchFamily="2" charset="0"/>
              <a:ea typeface="Amazon Ember" panose="02000000000000000000" pitchFamily="2" charset="0"/>
            </a:rPr>
            <a:t>Build</a:t>
          </a:r>
          <a:endParaRPr lang="en-US" sz="3200" b="0" dirty="0">
            <a:latin typeface="Amazon Ember" panose="02000000000000000000" pitchFamily="2" charset="0"/>
            <a:ea typeface="Amazon Ember" panose="02000000000000000000" pitchFamily="2" charset="0"/>
          </a:endParaRPr>
        </a:p>
      </dgm:t>
    </dgm:pt>
    <dgm:pt modelId="{AAE82DF4-EC20-40FF-8DB1-EA6B86C1E765}" type="parTrans" cxnId="{0D45B6EC-7375-4232-8A15-76C3D9A9C17E}">
      <dgm:prSet/>
      <dgm:spPr/>
      <dgm:t>
        <a:bodyPr/>
        <a:lstStyle/>
        <a:p>
          <a:endParaRPr lang="en-US"/>
        </a:p>
      </dgm:t>
    </dgm:pt>
    <dgm:pt modelId="{B8F456AD-AD87-41B1-A8D2-F01EFE166D92}" type="sibTrans" cxnId="{0D45B6EC-7375-4232-8A15-76C3D9A9C17E}">
      <dgm:prSet/>
      <dgm:spPr/>
      <dgm:t>
        <a:bodyPr/>
        <a:lstStyle/>
        <a:p>
          <a:endParaRPr lang="en-US"/>
        </a:p>
      </dgm:t>
    </dgm:pt>
    <dgm:pt modelId="{8DC4C9A1-8E0B-4184-8071-5BC9443A95F5}">
      <dgm:prSet phldrT="[Text]" custT="1"/>
      <dgm:spPr/>
      <dgm:t>
        <a:bodyPr/>
        <a:lstStyle/>
        <a:p>
          <a:r>
            <a:rPr lang="en-US" sz="3200" b="0">
              <a:latin typeface="Amazon Ember" panose="02000000000000000000" pitchFamily="2" charset="0"/>
              <a:ea typeface="Amazon Ember" panose="02000000000000000000" pitchFamily="2" charset="0"/>
            </a:rPr>
            <a:t>Monitor</a:t>
          </a:r>
          <a:endParaRPr lang="en-US" sz="3200" b="0" dirty="0">
            <a:latin typeface="Amazon Ember" panose="02000000000000000000" pitchFamily="2" charset="0"/>
            <a:ea typeface="Amazon Ember" panose="02000000000000000000" pitchFamily="2" charset="0"/>
          </a:endParaRPr>
        </a:p>
      </dgm:t>
    </dgm:pt>
    <dgm:pt modelId="{81415BC3-17A6-4D61-B163-3CF23F1D6F83}" type="parTrans" cxnId="{21BC3089-2BF7-4B1F-871D-1410EB606550}">
      <dgm:prSet/>
      <dgm:spPr/>
      <dgm:t>
        <a:bodyPr/>
        <a:lstStyle/>
        <a:p>
          <a:endParaRPr lang="en-US"/>
        </a:p>
      </dgm:t>
    </dgm:pt>
    <dgm:pt modelId="{84765599-D534-436E-8567-91FEE84120A8}" type="sibTrans" cxnId="{21BC3089-2BF7-4B1F-871D-1410EB606550}">
      <dgm:prSet/>
      <dgm:spPr/>
      <dgm:t>
        <a:bodyPr/>
        <a:lstStyle/>
        <a:p>
          <a:endParaRPr lang="en-US"/>
        </a:p>
      </dgm:t>
    </dgm:pt>
    <dgm:pt modelId="{C74B5EC4-B760-41D4-8576-74D015E7A380}">
      <dgm:prSet phldrT="[Text]" custT="1"/>
      <dgm:spPr/>
      <dgm:t>
        <a:bodyPr/>
        <a:lstStyle/>
        <a:p>
          <a:r>
            <a:rPr lang="en-US" sz="3200" b="0">
              <a:latin typeface="Amazon Ember" panose="02000000000000000000" pitchFamily="2" charset="0"/>
              <a:ea typeface="Amazon Ember" panose="02000000000000000000" pitchFamily="2" charset="0"/>
            </a:rPr>
            <a:t>Test</a:t>
          </a:r>
          <a:endParaRPr lang="en-US" sz="3200" b="0" dirty="0">
            <a:latin typeface="Amazon Ember" panose="02000000000000000000" pitchFamily="2" charset="0"/>
            <a:ea typeface="Amazon Ember" panose="02000000000000000000" pitchFamily="2" charset="0"/>
          </a:endParaRPr>
        </a:p>
      </dgm:t>
    </dgm:pt>
    <dgm:pt modelId="{593CA16B-E269-4B5D-923F-393DC1B2BF62}" type="parTrans" cxnId="{2F15FBFD-19AD-4527-AA0B-4F58DB7D9627}">
      <dgm:prSet/>
      <dgm:spPr/>
      <dgm:t>
        <a:bodyPr/>
        <a:lstStyle/>
        <a:p>
          <a:endParaRPr lang="en-US"/>
        </a:p>
      </dgm:t>
    </dgm:pt>
    <dgm:pt modelId="{C1CCD88D-73EC-4EC4-9B71-B65093988B07}" type="sibTrans" cxnId="{2F15FBFD-19AD-4527-AA0B-4F58DB7D9627}">
      <dgm:prSet/>
      <dgm:spPr/>
      <dgm:t>
        <a:bodyPr/>
        <a:lstStyle/>
        <a:p>
          <a:endParaRPr lang="en-US"/>
        </a:p>
      </dgm:t>
    </dgm:pt>
    <dgm:pt modelId="{CA3B7A31-2E1B-4BBC-A669-E0C3825DAEC0}">
      <dgm:prSet phldrT="[Text]" custT="1"/>
      <dgm:spPr/>
      <dgm:t>
        <a:bodyPr/>
        <a:lstStyle/>
        <a:p>
          <a:r>
            <a:rPr lang="en-US" sz="3200" b="0">
              <a:latin typeface="Amazon Ember" panose="02000000000000000000" pitchFamily="2" charset="0"/>
              <a:ea typeface="Amazon Ember" panose="02000000000000000000" pitchFamily="2" charset="0"/>
            </a:rPr>
            <a:t>Production</a:t>
          </a:r>
          <a:endParaRPr lang="en-US" sz="3200" b="0" dirty="0">
            <a:latin typeface="Amazon Ember" panose="02000000000000000000" pitchFamily="2" charset="0"/>
            <a:ea typeface="Amazon Ember" panose="02000000000000000000" pitchFamily="2" charset="0"/>
          </a:endParaRPr>
        </a:p>
      </dgm:t>
    </dgm:pt>
    <dgm:pt modelId="{A502B78E-12B5-4E29-8ED1-815D6CF635A6}" type="parTrans" cxnId="{0469785B-2706-4117-953C-2A4222489A3D}">
      <dgm:prSet/>
      <dgm:spPr/>
      <dgm:t>
        <a:bodyPr/>
        <a:lstStyle/>
        <a:p>
          <a:endParaRPr lang="en-US"/>
        </a:p>
      </dgm:t>
    </dgm:pt>
    <dgm:pt modelId="{1B49C651-4C6C-4588-9BAE-2472441D6576}" type="sibTrans" cxnId="{0469785B-2706-4117-953C-2A4222489A3D}">
      <dgm:prSet/>
      <dgm:spPr/>
      <dgm:t>
        <a:bodyPr/>
        <a:lstStyle/>
        <a:p>
          <a:endParaRPr lang="en-US"/>
        </a:p>
      </dgm:t>
    </dgm:pt>
    <dgm:pt modelId="{771663C1-1AF5-47FF-B21F-BF40EB01B6AA}" type="pres">
      <dgm:prSet presAssocID="{712FED91-682B-48B8-BCA0-40AF0DCC7E26}" presName="Name0" presStyleCnt="0">
        <dgm:presLayoutVars>
          <dgm:dir/>
          <dgm:resizeHandles val="exact"/>
        </dgm:presLayoutVars>
      </dgm:prSet>
      <dgm:spPr/>
    </dgm:pt>
    <dgm:pt modelId="{09B0DD05-B99D-4EC3-9CFC-6F777CA2A760}" type="pres">
      <dgm:prSet presAssocID="{5395DAA2-D61F-4A65-9446-3AEA815A58EC}" presName="parTxOnly" presStyleLbl="node1" presStyleIdx="0" presStyleCnt="5" custLinFactNeighborX="13245" custLinFactNeighborY="-655">
        <dgm:presLayoutVars>
          <dgm:bulletEnabled val="1"/>
        </dgm:presLayoutVars>
      </dgm:prSet>
      <dgm:spPr/>
      <dgm:t>
        <a:bodyPr/>
        <a:lstStyle/>
        <a:p>
          <a:endParaRPr lang="en-US"/>
        </a:p>
      </dgm:t>
    </dgm:pt>
    <dgm:pt modelId="{FAB29FE8-8151-4D28-A455-7233D80AB4D7}" type="pres">
      <dgm:prSet presAssocID="{4736C630-60A8-4D11-820B-D40E1902C825}" presName="parSpace" presStyleCnt="0"/>
      <dgm:spPr/>
    </dgm:pt>
    <dgm:pt modelId="{3C27A43D-534B-44CD-9138-4E0462F971CE}" type="pres">
      <dgm:prSet presAssocID="{AEFA757B-9847-4BA3-BA74-62B9647C8725}" presName="parTxOnly" presStyleLbl="node1" presStyleIdx="1" presStyleCnt="5">
        <dgm:presLayoutVars>
          <dgm:bulletEnabled val="1"/>
        </dgm:presLayoutVars>
      </dgm:prSet>
      <dgm:spPr/>
      <dgm:t>
        <a:bodyPr/>
        <a:lstStyle/>
        <a:p>
          <a:endParaRPr lang="en-US"/>
        </a:p>
      </dgm:t>
    </dgm:pt>
    <dgm:pt modelId="{993879B2-CC5F-4233-BD76-25D586A7305D}" type="pres">
      <dgm:prSet presAssocID="{B8F456AD-AD87-41B1-A8D2-F01EFE166D92}" presName="parSpace" presStyleCnt="0"/>
      <dgm:spPr/>
    </dgm:pt>
    <dgm:pt modelId="{A740D336-4974-4F1A-9A4E-BF3BEC44F4BF}" type="pres">
      <dgm:prSet presAssocID="{C74B5EC4-B760-41D4-8576-74D015E7A380}" presName="parTxOnly" presStyleLbl="node1" presStyleIdx="2" presStyleCnt="5">
        <dgm:presLayoutVars>
          <dgm:bulletEnabled val="1"/>
        </dgm:presLayoutVars>
      </dgm:prSet>
      <dgm:spPr/>
      <dgm:t>
        <a:bodyPr/>
        <a:lstStyle/>
        <a:p>
          <a:endParaRPr lang="en-US"/>
        </a:p>
      </dgm:t>
    </dgm:pt>
    <dgm:pt modelId="{E97EEE03-5ADF-4FBC-8551-1472153E56DE}" type="pres">
      <dgm:prSet presAssocID="{C1CCD88D-73EC-4EC4-9B71-B65093988B07}" presName="parSpace" presStyleCnt="0"/>
      <dgm:spPr/>
    </dgm:pt>
    <dgm:pt modelId="{0AAAA5D8-E2B8-4273-94D1-271AA71A7FE1}" type="pres">
      <dgm:prSet presAssocID="{CA3B7A31-2E1B-4BBC-A669-E0C3825DAEC0}" presName="parTxOnly" presStyleLbl="node1" presStyleIdx="3" presStyleCnt="5" custScaleX="163174">
        <dgm:presLayoutVars>
          <dgm:bulletEnabled val="1"/>
        </dgm:presLayoutVars>
      </dgm:prSet>
      <dgm:spPr/>
      <dgm:t>
        <a:bodyPr/>
        <a:lstStyle/>
        <a:p>
          <a:endParaRPr lang="en-US"/>
        </a:p>
      </dgm:t>
    </dgm:pt>
    <dgm:pt modelId="{2F668D19-55B8-40A2-869D-F79EA51F265C}" type="pres">
      <dgm:prSet presAssocID="{1B49C651-4C6C-4588-9BAE-2472441D6576}" presName="parSpace" presStyleCnt="0"/>
      <dgm:spPr/>
    </dgm:pt>
    <dgm:pt modelId="{C9AAF0AE-79BA-468D-8577-0E310A3F91C6}" type="pres">
      <dgm:prSet presAssocID="{8DC4C9A1-8E0B-4184-8071-5BC9443A95F5}" presName="parTxOnly" presStyleLbl="node1" presStyleIdx="4" presStyleCnt="5" custScaleX="125312">
        <dgm:presLayoutVars>
          <dgm:bulletEnabled val="1"/>
        </dgm:presLayoutVars>
      </dgm:prSet>
      <dgm:spPr/>
      <dgm:t>
        <a:bodyPr/>
        <a:lstStyle/>
        <a:p>
          <a:endParaRPr lang="en-US"/>
        </a:p>
      </dgm:t>
    </dgm:pt>
  </dgm:ptLst>
  <dgm:cxnLst>
    <dgm:cxn modelId="{0D45B6EC-7375-4232-8A15-76C3D9A9C17E}" srcId="{712FED91-682B-48B8-BCA0-40AF0DCC7E26}" destId="{AEFA757B-9847-4BA3-BA74-62B9647C8725}" srcOrd="1" destOrd="0" parTransId="{AAE82DF4-EC20-40FF-8DB1-EA6B86C1E765}" sibTransId="{B8F456AD-AD87-41B1-A8D2-F01EFE166D92}"/>
    <dgm:cxn modelId="{70B3B3EE-1861-4AEA-A241-8F1FF9AAEA25}" type="presOf" srcId="{C74B5EC4-B760-41D4-8576-74D015E7A380}" destId="{A740D336-4974-4F1A-9A4E-BF3BEC44F4BF}" srcOrd="0" destOrd="0" presId="urn:microsoft.com/office/officeart/2005/8/layout/hChevron3"/>
    <dgm:cxn modelId="{4B1FA5A5-916C-4E00-B4AB-4F58D197D7BD}" type="presOf" srcId="{AEFA757B-9847-4BA3-BA74-62B9647C8725}" destId="{3C27A43D-534B-44CD-9138-4E0462F971CE}" srcOrd="0" destOrd="0" presId="urn:microsoft.com/office/officeart/2005/8/layout/hChevron3"/>
    <dgm:cxn modelId="{21BC3089-2BF7-4B1F-871D-1410EB606550}" srcId="{712FED91-682B-48B8-BCA0-40AF0DCC7E26}" destId="{8DC4C9A1-8E0B-4184-8071-5BC9443A95F5}" srcOrd="4" destOrd="0" parTransId="{81415BC3-17A6-4D61-B163-3CF23F1D6F83}" sibTransId="{84765599-D534-436E-8567-91FEE84120A8}"/>
    <dgm:cxn modelId="{2F15FBFD-19AD-4527-AA0B-4F58DB7D9627}" srcId="{712FED91-682B-48B8-BCA0-40AF0DCC7E26}" destId="{C74B5EC4-B760-41D4-8576-74D015E7A380}" srcOrd="2" destOrd="0" parTransId="{593CA16B-E269-4B5D-923F-393DC1B2BF62}" sibTransId="{C1CCD88D-73EC-4EC4-9B71-B65093988B07}"/>
    <dgm:cxn modelId="{6296C0C8-2A94-4C5A-805D-7F9CDC914C26}" srcId="{712FED91-682B-48B8-BCA0-40AF0DCC7E26}" destId="{5395DAA2-D61F-4A65-9446-3AEA815A58EC}" srcOrd="0" destOrd="0" parTransId="{60A8164B-4064-4EBB-9A81-C4A9A632C229}" sibTransId="{4736C630-60A8-4D11-820B-D40E1902C825}"/>
    <dgm:cxn modelId="{0469785B-2706-4117-953C-2A4222489A3D}" srcId="{712FED91-682B-48B8-BCA0-40AF0DCC7E26}" destId="{CA3B7A31-2E1B-4BBC-A669-E0C3825DAEC0}" srcOrd="3" destOrd="0" parTransId="{A502B78E-12B5-4E29-8ED1-815D6CF635A6}" sibTransId="{1B49C651-4C6C-4588-9BAE-2472441D6576}"/>
    <dgm:cxn modelId="{68677272-F4A6-4AC8-9C96-017EF24A60DA}" type="presOf" srcId="{5395DAA2-D61F-4A65-9446-3AEA815A58EC}" destId="{09B0DD05-B99D-4EC3-9CFC-6F777CA2A760}" srcOrd="0" destOrd="0" presId="urn:microsoft.com/office/officeart/2005/8/layout/hChevron3"/>
    <dgm:cxn modelId="{8BD5E69B-35DD-4556-A058-3043017DCBBD}" type="presOf" srcId="{8DC4C9A1-8E0B-4184-8071-5BC9443A95F5}" destId="{C9AAF0AE-79BA-468D-8577-0E310A3F91C6}" srcOrd="0" destOrd="0" presId="urn:microsoft.com/office/officeart/2005/8/layout/hChevron3"/>
    <dgm:cxn modelId="{55E29192-C4F6-41E0-8252-19D13A534D14}" type="presOf" srcId="{CA3B7A31-2E1B-4BBC-A669-E0C3825DAEC0}" destId="{0AAAA5D8-E2B8-4273-94D1-271AA71A7FE1}" srcOrd="0" destOrd="0" presId="urn:microsoft.com/office/officeart/2005/8/layout/hChevron3"/>
    <dgm:cxn modelId="{E5C55CEE-2F50-4A6E-A6C9-59E22927A285}" type="presOf" srcId="{712FED91-682B-48B8-BCA0-40AF0DCC7E26}" destId="{771663C1-1AF5-47FF-B21F-BF40EB01B6AA}" srcOrd="0" destOrd="0" presId="urn:microsoft.com/office/officeart/2005/8/layout/hChevron3"/>
    <dgm:cxn modelId="{B5F37838-EDF5-49B7-AE3F-40784CACA3AB}" type="presParOf" srcId="{771663C1-1AF5-47FF-B21F-BF40EB01B6AA}" destId="{09B0DD05-B99D-4EC3-9CFC-6F777CA2A760}" srcOrd="0" destOrd="0" presId="urn:microsoft.com/office/officeart/2005/8/layout/hChevron3"/>
    <dgm:cxn modelId="{7217C7D4-8B32-4570-A9DE-2D30F3240642}" type="presParOf" srcId="{771663C1-1AF5-47FF-B21F-BF40EB01B6AA}" destId="{FAB29FE8-8151-4D28-A455-7233D80AB4D7}" srcOrd="1" destOrd="0" presId="urn:microsoft.com/office/officeart/2005/8/layout/hChevron3"/>
    <dgm:cxn modelId="{6DFF361F-23EC-46EA-8426-ED046150921F}" type="presParOf" srcId="{771663C1-1AF5-47FF-B21F-BF40EB01B6AA}" destId="{3C27A43D-534B-44CD-9138-4E0462F971CE}" srcOrd="2" destOrd="0" presId="urn:microsoft.com/office/officeart/2005/8/layout/hChevron3"/>
    <dgm:cxn modelId="{A25C306C-107A-48CA-9487-CEF6D159E141}" type="presParOf" srcId="{771663C1-1AF5-47FF-B21F-BF40EB01B6AA}" destId="{993879B2-CC5F-4233-BD76-25D586A7305D}" srcOrd="3" destOrd="0" presId="urn:microsoft.com/office/officeart/2005/8/layout/hChevron3"/>
    <dgm:cxn modelId="{78415849-F919-4D9A-BF53-12EB7C7CCAFD}" type="presParOf" srcId="{771663C1-1AF5-47FF-B21F-BF40EB01B6AA}" destId="{A740D336-4974-4F1A-9A4E-BF3BEC44F4BF}" srcOrd="4" destOrd="0" presId="urn:microsoft.com/office/officeart/2005/8/layout/hChevron3"/>
    <dgm:cxn modelId="{5043F404-A9F5-483C-BB2A-B1F467571BF0}" type="presParOf" srcId="{771663C1-1AF5-47FF-B21F-BF40EB01B6AA}" destId="{E97EEE03-5ADF-4FBC-8551-1472153E56DE}" srcOrd="5" destOrd="0" presId="urn:microsoft.com/office/officeart/2005/8/layout/hChevron3"/>
    <dgm:cxn modelId="{C792ED5D-9419-4429-A798-A122C76355F5}" type="presParOf" srcId="{771663C1-1AF5-47FF-B21F-BF40EB01B6AA}" destId="{0AAAA5D8-E2B8-4273-94D1-271AA71A7FE1}" srcOrd="6" destOrd="0" presId="urn:microsoft.com/office/officeart/2005/8/layout/hChevron3"/>
    <dgm:cxn modelId="{A9FECA84-C08D-48D2-A3F2-59BADC01C581}" type="presParOf" srcId="{771663C1-1AF5-47FF-B21F-BF40EB01B6AA}" destId="{2F668D19-55B8-40A2-869D-F79EA51F265C}" srcOrd="7" destOrd="0" presId="urn:microsoft.com/office/officeart/2005/8/layout/hChevron3"/>
    <dgm:cxn modelId="{D3C5757F-DCD5-4BCB-86B1-EF22203659C0}" type="presParOf" srcId="{771663C1-1AF5-47FF-B21F-BF40EB01B6AA}" destId="{C9AAF0AE-79BA-468D-8577-0E310A3F91C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0DD05-B99D-4EC3-9CFC-6F777CA2A760}">
      <dsp:nvSpPr>
        <dsp:cNvPr id="0" name=""/>
        <dsp:cNvSpPr/>
      </dsp:nvSpPr>
      <dsp:spPr>
        <a:xfrm>
          <a:off x="54019" y="668085"/>
          <a:ext cx="2845717" cy="1138286"/>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lvl="0" algn="ctr" defTabSz="1422400">
            <a:lnSpc>
              <a:spcPct val="90000"/>
            </a:lnSpc>
            <a:spcBef>
              <a:spcPct val="0"/>
            </a:spcBef>
            <a:spcAft>
              <a:spcPct val="35000"/>
            </a:spcAft>
          </a:pPr>
          <a:r>
            <a:rPr lang="en-US" sz="3200" b="1" kern="1200">
              <a:latin typeface="Amazon Ember" panose="02000000000000000000" pitchFamily="2" charset="0"/>
              <a:ea typeface="Amazon Ember" panose="02000000000000000000" pitchFamily="2" charset="0"/>
            </a:rPr>
            <a:t>Source</a:t>
          </a:r>
          <a:endParaRPr lang="en-US" sz="3200" b="1" kern="1200" dirty="0">
            <a:latin typeface="Amazon Ember" panose="02000000000000000000" pitchFamily="2" charset="0"/>
            <a:ea typeface="Amazon Ember" panose="02000000000000000000" pitchFamily="2" charset="0"/>
          </a:endParaRPr>
        </a:p>
      </dsp:txBody>
      <dsp:txXfrm>
        <a:off x="54019" y="668085"/>
        <a:ext cx="2561146" cy="1138286"/>
      </dsp:txXfrm>
    </dsp:sp>
    <dsp:sp modelId="{3C27A43D-534B-44CD-9138-4E0462F971CE}">
      <dsp:nvSpPr>
        <dsp:cNvPr id="0" name=""/>
        <dsp:cNvSpPr/>
      </dsp:nvSpPr>
      <dsp:spPr>
        <a:xfrm>
          <a:off x="2347599" y="668085"/>
          <a:ext cx="2845717" cy="1138286"/>
        </a:xfrm>
        <a:prstGeom prst="chevron">
          <a:avLst/>
        </a:prstGeom>
        <a:solidFill>
          <a:schemeClr val="accent2">
            <a:hueOff val="-96424"/>
            <a:satOff val="1219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1" kern="1200">
              <a:latin typeface="Amazon Ember" panose="02000000000000000000" pitchFamily="2" charset="0"/>
              <a:ea typeface="Amazon Ember" panose="02000000000000000000" pitchFamily="2" charset="0"/>
            </a:rPr>
            <a:t>Build</a:t>
          </a:r>
          <a:endParaRPr lang="en-US" sz="3200" b="1" kern="1200" dirty="0">
            <a:latin typeface="Amazon Ember" panose="02000000000000000000" pitchFamily="2" charset="0"/>
            <a:ea typeface="Amazon Ember" panose="02000000000000000000" pitchFamily="2" charset="0"/>
          </a:endParaRPr>
        </a:p>
      </dsp:txBody>
      <dsp:txXfrm>
        <a:off x="2916742" y="668085"/>
        <a:ext cx="1707431" cy="1138286"/>
      </dsp:txXfrm>
    </dsp:sp>
    <dsp:sp modelId="{A740D336-4974-4F1A-9A4E-BF3BEC44F4BF}">
      <dsp:nvSpPr>
        <dsp:cNvPr id="0" name=""/>
        <dsp:cNvSpPr/>
      </dsp:nvSpPr>
      <dsp:spPr>
        <a:xfrm>
          <a:off x="4554606" y="668085"/>
          <a:ext cx="2845717" cy="1138286"/>
        </a:xfrm>
        <a:prstGeom prst="chevron">
          <a:avLst/>
        </a:prstGeom>
        <a:solidFill>
          <a:schemeClr val="accent2">
            <a:hueOff val="-192849"/>
            <a:satOff val="24379"/>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1" kern="1200">
              <a:latin typeface="Amazon Ember" panose="02000000000000000000" pitchFamily="2" charset="0"/>
              <a:ea typeface="Amazon Ember" panose="02000000000000000000" pitchFamily="2" charset="0"/>
            </a:rPr>
            <a:t>Test</a:t>
          </a:r>
          <a:endParaRPr lang="en-US" sz="3200" b="1" kern="1200" dirty="0">
            <a:latin typeface="Amazon Ember" panose="02000000000000000000" pitchFamily="2" charset="0"/>
            <a:ea typeface="Amazon Ember" panose="02000000000000000000" pitchFamily="2" charset="0"/>
          </a:endParaRPr>
        </a:p>
      </dsp:txBody>
      <dsp:txXfrm>
        <a:off x="5123749" y="668085"/>
        <a:ext cx="1707431" cy="1138286"/>
      </dsp:txXfrm>
    </dsp:sp>
    <dsp:sp modelId="{C9AAF0AE-79BA-468D-8577-0E310A3F91C6}">
      <dsp:nvSpPr>
        <dsp:cNvPr id="0" name=""/>
        <dsp:cNvSpPr/>
      </dsp:nvSpPr>
      <dsp:spPr>
        <a:xfrm>
          <a:off x="6831180" y="668085"/>
          <a:ext cx="2845717" cy="1138286"/>
        </a:xfrm>
        <a:prstGeom prst="chevron">
          <a:avLst/>
        </a:prstGeom>
        <a:solidFill>
          <a:schemeClr val="accent2">
            <a:hueOff val="-289273"/>
            <a:satOff val="36568"/>
            <a:lumOff val="-2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1" kern="1200">
              <a:latin typeface="Amazon Ember" panose="02000000000000000000" pitchFamily="2" charset="0"/>
              <a:ea typeface="Amazon Ember" panose="02000000000000000000" pitchFamily="2" charset="0"/>
            </a:rPr>
            <a:t>Deploy</a:t>
          </a:r>
          <a:endParaRPr lang="en-US" sz="3200" b="1" kern="1200" dirty="0">
            <a:latin typeface="Amazon Ember" panose="02000000000000000000" pitchFamily="2" charset="0"/>
            <a:ea typeface="Amazon Ember" panose="02000000000000000000" pitchFamily="2" charset="0"/>
          </a:endParaRPr>
        </a:p>
      </dsp:txBody>
      <dsp:txXfrm>
        <a:off x="7400323" y="668085"/>
        <a:ext cx="1707431" cy="1138286"/>
      </dsp:txXfrm>
    </dsp:sp>
    <dsp:sp modelId="{8B112416-3FE7-4DF8-9043-8FF5B9F210AB}">
      <dsp:nvSpPr>
        <dsp:cNvPr id="0" name=""/>
        <dsp:cNvSpPr/>
      </dsp:nvSpPr>
      <dsp:spPr>
        <a:xfrm>
          <a:off x="9107754" y="668085"/>
          <a:ext cx="2845717" cy="1138286"/>
        </a:xfrm>
        <a:prstGeom prst="chevron">
          <a:avLst/>
        </a:prstGeom>
        <a:solidFill>
          <a:schemeClr val="accent2">
            <a:hueOff val="-385698"/>
            <a:satOff val="48758"/>
            <a:lumOff val="-3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1" kern="1200">
              <a:latin typeface="Amazon Ember" panose="02000000000000000000" pitchFamily="2" charset="0"/>
              <a:ea typeface="Amazon Ember" panose="02000000000000000000" pitchFamily="2" charset="0"/>
            </a:rPr>
            <a:t>Monitor</a:t>
          </a:r>
          <a:endParaRPr lang="en-US" sz="3200" b="1" kern="1200" dirty="0">
            <a:latin typeface="Amazon Ember" panose="02000000000000000000" pitchFamily="2" charset="0"/>
            <a:ea typeface="Amazon Ember" panose="02000000000000000000" pitchFamily="2" charset="0"/>
          </a:endParaRPr>
        </a:p>
      </dsp:txBody>
      <dsp:txXfrm>
        <a:off x="9676897" y="668085"/>
        <a:ext cx="1707431" cy="1138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0DD05-B99D-4EC3-9CFC-6F777CA2A760}">
      <dsp:nvSpPr>
        <dsp:cNvPr id="0" name=""/>
        <dsp:cNvSpPr/>
      </dsp:nvSpPr>
      <dsp:spPr>
        <a:xfrm>
          <a:off x="62063" y="0"/>
          <a:ext cx="2291353" cy="9165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lvl="0" algn="ctr" defTabSz="1422400">
            <a:lnSpc>
              <a:spcPct val="90000"/>
            </a:lnSpc>
            <a:spcBef>
              <a:spcPct val="0"/>
            </a:spcBef>
            <a:spcAft>
              <a:spcPct val="35000"/>
            </a:spcAft>
          </a:pPr>
          <a:r>
            <a:rPr lang="en-US" sz="3200" b="0" kern="1200" dirty="0">
              <a:latin typeface="Amazon Ember" panose="02000000000000000000" pitchFamily="2" charset="0"/>
              <a:ea typeface="Amazon Ember" panose="02000000000000000000" pitchFamily="2" charset="0"/>
            </a:rPr>
            <a:t>Source</a:t>
          </a:r>
        </a:p>
      </dsp:txBody>
      <dsp:txXfrm>
        <a:off x="62063" y="0"/>
        <a:ext cx="2062218" cy="916541"/>
      </dsp:txXfrm>
    </dsp:sp>
    <dsp:sp modelId="{3C27A43D-534B-44CD-9138-4E0462F971CE}">
      <dsp:nvSpPr>
        <dsp:cNvPr id="0" name=""/>
        <dsp:cNvSpPr/>
      </dsp:nvSpPr>
      <dsp:spPr>
        <a:xfrm>
          <a:off x="1834448" y="0"/>
          <a:ext cx="2291353" cy="916541"/>
        </a:xfrm>
        <a:prstGeom prst="chevron">
          <a:avLst/>
        </a:prstGeom>
        <a:solidFill>
          <a:schemeClr val="accent2">
            <a:hueOff val="-96424"/>
            <a:satOff val="1219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dirty="0">
              <a:latin typeface="Amazon Ember" panose="02000000000000000000" pitchFamily="2" charset="0"/>
              <a:ea typeface="Amazon Ember" panose="02000000000000000000" pitchFamily="2" charset="0"/>
            </a:rPr>
            <a:t>Build</a:t>
          </a:r>
        </a:p>
      </dsp:txBody>
      <dsp:txXfrm>
        <a:off x="2292719" y="0"/>
        <a:ext cx="1374812" cy="916541"/>
      </dsp:txXfrm>
    </dsp:sp>
    <dsp:sp modelId="{A740D336-4974-4F1A-9A4E-BF3BEC44F4BF}">
      <dsp:nvSpPr>
        <dsp:cNvPr id="0" name=""/>
        <dsp:cNvSpPr/>
      </dsp:nvSpPr>
      <dsp:spPr>
        <a:xfrm>
          <a:off x="3667530" y="0"/>
          <a:ext cx="2291353" cy="916541"/>
        </a:xfrm>
        <a:prstGeom prst="chevron">
          <a:avLst/>
        </a:prstGeom>
        <a:solidFill>
          <a:schemeClr val="accent2">
            <a:hueOff val="-192849"/>
            <a:satOff val="24379"/>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dirty="0">
              <a:latin typeface="Amazon Ember" panose="02000000000000000000" pitchFamily="2" charset="0"/>
              <a:ea typeface="Amazon Ember" panose="02000000000000000000" pitchFamily="2" charset="0"/>
            </a:rPr>
            <a:t>Test</a:t>
          </a:r>
        </a:p>
      </dsp:txBody>
      <dsp:txXfrm>
        <a:off x="4125801" y="0"/>
        <a:ext cx="1374812" cy="916541"/>
      </dsp:txXfrm>
    </dsp:sp>
    <dsp:sp modelId="{C9AAF0AE-79BA-468D-8577-0E310A3F91C6}">
      <dsp:nvSpPr>
        <dsp:cNvPr id="0" name=""/>
        <dsp:cNvSpPr/>
      </dsp:nvSpPr>
      <dsp:spPr>
        <a:xfrm>
          <a:off x="5500613" y="0"/>
          <a:ext cx="2745430" cy="916541"/>
        </a:xfrm>
        <a:prstGeom prst="chevron">
          <a:avLst/>
        </a:prstGeom>
        <a:solidFill>
          <a:schemeClr val="accent2">
            <a:hueOff val="-289273"/>
            <a:satOff val="36568"/>
            <a:lumOff val="-2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dirty="0">
              <a:latin typeface="Amazon Ember" panose="02000000000000000000" pitchFamily="2" charset="0"/>
              <a:ea typeface="Amazon Ember" panose="02000000000000000000" pitchFamily="2" charset="0"/>
            </a:rPr>
            <a:t>Deploy</a:t>
          </a:r>
        </a:p>
      </dsp:txBody>
      <dsp:txXfrm>
        <a:off x="5958884" y="0"/>
        <a:ext cx="1828889" cy="916541"/>
      </dsp:txXfrm>
    </dsp:sp>
    <dsp:sp modelId="{BE677C5A-3202-E346-AEBC-D628C4C31DF7}">
      <dsp:nvSpPr>
        <dsp:cNvPr id="0" name=""/>
        <dsp:cNvSpPr/>
      </dsp:nvSpPr>
      <dsp:spPr>
        <a:xfrm>
          <a:off x="7690867" y="0"/>
          <a:ext cx="3226569" cy="916541"/>
        </a:xfrm>
        <a:prstGeom prst="chevron">
          <a:avLst/>
        </a:prstGeom>
        <a:solidFill>
          <a:schemeClr val="accent2">
            <a:hueOff val="-385698"/>
            <a:satOff val="48758"/>
            <a:lumOff val="-3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104013" rIns="52007" bIns="104013" numCol="1" spcCol="1270" anchor="ctr" anchorCtr="0">
          <a:noAutofit/>
        </a:bodyPr>
        <a:lstStyle/>
        <a:p>
          <a:pPr marL="0" lvl="0" indent="0" algn="ctr" defTabSz="1733550">
            <a:lnSpc>
              <a:spcPct val="90000"/>
            </a:lnSpc>
            <a:spcBef>
              <a:spcPct val="0"/>
            </a:spcBef>
            <a:spcAft>
              <a:spcPct val="35000"/>
            </a:spcAft>
            <a:buNone/>
          </a:pPr>
          <a:r>
            <a:rPr lang="en-US" sz="3200" b="0" kern="1200" dirty="0">
              <a:latin typeface="Amazon Ember" panose="02000000000000000000" pitchFamily="2" charset="0"/>
              <a:ea typeface="Amazon Ember" panose="02000000000000000000" pitchFamily="2" charset="0"/>
              <a:cs typeface="+mn-cs"/>
            </a:rPr>
            <a:t>Monitor</a:t>
          </a:r>
        </a:p>
      </dsp:txBody>
      <dsp:txXfrm>
        <a:off x="8149138" y="0"/>
        <a:ext cx="2310028" cy="916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0DD05-B99D-4EC3-9CFC-6F777CA2A760}">
      <dsp:nvSpPr>
        <dsp:cNvPr id="0" name=""/>
        <dsp:cNvSpPr/>
      </dsp:nvSpPr>
      <dsp:spPr>
        <a:xfrm>
          <a:off x="64486" y="504364"/>
          <a:ext cx="2290054" cy="91602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lvl="0" algn="ctr" defTabSz="1422400">
            <a:lnSpc>
              <a:spcPct val="90000"/>
            </a:lnSpc>
            <a:spcBef>
              <a:spcPct val="0"/>
            </a:spcBef>
            <a:spcAft>
              <a:spcPct val="35000"/>
            </a:spcAft>
          </a:pPr>
          <a:r>
            <a:rPr lang="en-US" sz="3200" b="0" kern="1200" dirty="0">
              <a:latin typeface="Amazon Ember" panose="02000000000000000000" pitchFamily="2" charset="0"/>
              <a:ea typeface="Amazon Ember" panose="02000000000000000000" pitchFamily="2" charset="0"/>
            </a:rPr>
            <a:t>Source</a:t>
          </a:r>
        </a:p>
      </dsp:txBody>
      <dsp:txXfrm>
        <a:off x="64486" y="504364"/>
        <a:ext cx="2061049" cy="916021"/>
      </dsp:txXfrm>
    </dsp:sp>
    <dsp:sp modelId="{3C27A43D-534B-44CD-9138-4E0462F971CE}">
      <dsp:nvSpPr>
        <dsp:cNvPr id="0" name=""/>
        <dsp:cNvSpPr/>
      </dsp:nvSpPr>
      <dsp:spPr>
        <a:xfrm>
          <a:off x="1835866" y="510364"/>
          <a:ext cx="2290054" cy="916021"/>
        </a:xfrm>
        <a:prstGeom prst="chevron">
          <a:avLst/>
        </a:prstGeom>
        <a:solidFill>
          <a:schemeClr val="accent2">
            <a:hueOff val="-96424"/>
            <a:satOff val="12190"/>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a:latin typeface="Amazon Ember" panose="02000000000000000000" pitchFamily="2" charset="0"/>
              <a:ea typeface="Amazon Ember" panose="02000000000000000000" pitchFamily="2" charset="0"/>
            </a:rPr>
            <a:t>Build</a:t>
          </a:r>
          <a:endParaRPr lang="en-US" sz="3200" b="0" kern="1200" dirty="0">
            <a:latin typeface="Amazon Ember" panose="02000000000000000000" pitchFamily="2" charset="0"/>
            <a:ea typeface="Amazon Ember" panose="02000000000000000000" pitchFamily="2" charset="0"/>
          </a:endParaRPr>
        </a:p>
      </dsp:txBody>
      <dsp:txXfrm>
        <a:off x="2293877" y="510364"/>
        <a:ext cx="1374033" cy="916021"/>
      </dsp:txXfrm>
    </dsp:sp>
    <dsp:sp modelId="{A740D336-4974-4F1A-9A4E-BF3BEC44F4BF}">
      <dsp:nvSpPr>
        <dsp:cNvPr id="0" name=""/>
        <dsp:cNvSpPr/>
      </dsp:nvSpPr>
      <dsp:spPr>
        <a:xfrm>
          <a:off x="3667909" y="510364"/>
          <a:ext cx="2290054" cy="916021"/>
        </a:xfrm>
        <a:prstGeom prst="chevron">
          <a:avLst/>
        </a:prstGeom>
        <a:solidFill>
          <a:schemeClr val="accent2">
            <a:hueOff val="-192849"/>
            <a:satOff val="24379"/>
            <a:lumOff val="-1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a:latin typeface="Amazon Ember" panose="02000000000000000000" pitchFamily="2" charset="0"/>
              <a:ea typeface="Amazon Ember" panose="02000000000000000000" pitchFamily="2" charset="0"/>
            </a:rPr>
            <a:t>Test</a:t>
          </a:r>
          <a:endParaRPr lang="en-US" sz="3200" b="0" kern="1200" dirty="0">
            <a:latin typeface="Amazon Ember" panose="02000000000000000000" pitchFamily="2" charset="0"/>
            <a:ea typeface="Amazon Ember" panose="02000000000000000000" pitchFamily="2" charset="0"/>
          </a:endParaRPr>
        </a:p>
      </dsp:txBody>
      <dsp:txXfrm>
        <a:off x="4125920" y="510364"/>
        <a:ext cx="1374033" cy="916021"/>
      </dsp:txXfrm>
    </dsp:sp>
    <dsp:sp modelId="{0AAAA5D8-E2B8-4273-94D1-271AA71A7FE1}">
      <dsp:nvSpPr>
        <dsp:cNvPr id="0" name=""/>
        <dsp:cNvSpPr/>
      </dsp:nvSpPr>
      <dsp:spPr>
        <a:xfrm>
          <a:off x="5499952" y="510364"/>
          <a:ext cx="3736772" cy="916021"/>
        </a:xfrm>
        <a:prstGeom prst="chevron">
          <a:avLst/>
        </a:prstGeom>
        <a:solidFill>
          <a:schemeClr val="accent2">
            <a:hueOff val="-289273"/>
            <a:satOff val="36568"/>
            <a:lumOff val="-2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a:latin typeface="Amazon Ember" panose="02000000000000000000" pitchFamily="2" charset="0"/>
              <a:ea typeface="Amazon Ember" panose="02000000000000000000" pitchFamily="2" charset="0"/>
            </a:rPr>
            <a:t>Production</a:t>
          </a:r>
          <a:endParaRPr lang="en-US" sz="3200" b="0" kern="1200" dirty="0">
            <a:latin typeface="Amazon Ember" panose="02000000000000000000" pitchFamily="2" charset="0"/>
            <a:ea typeface="Amazon Ember" panose="02000000000000000000" pitchFamily="2" charset="0"/>
          </a:endParaRPr>
        </a:p>
      </dsp:txBody>
      <dsp:txXfrm>
        <a:off x="5957963" y="510364"/>
        <a:ext cx="2820751" cy="916021"/>
      </dsp:txXfrm>
    </dsp:sp>
    <dsp:sp modelId="{C9AAF0AE-79BA-468D-8577-0E310A3F91C6}">
      <dsp:nvSpPr>
        <dsp:cNvPr id="0" name=""/>
        <dsp:cNvSpPr/>
      </dsp:nvSpPr>
      <dsp:spPr>
        <a:xfrm>
          <a:off x="8778714" y="510364"/>
          <a:ext cx="2869712" cy="916021"/>
        </a:xfrm>
        <a:prstGeom prst="chevron">
          <a:avLst/>
        </a:prstGeom>
        <a:solidFill>
          <a:schemeClr val="accent2">
            <a:hueOff val="-385698"/>
            <a:satOff val="48758"/>
            <a:lumOff val="-3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b="0" kern="1200">
              <a:latin typeface="Amazon Ember" panose="02000000000000000000" pitchFamily="2" charset="0"/>
              <a:ea typeface="Amazon Ember" panose="02000000000000000000" pitchFamily="2" charset="0"/>
            </a:rPr>
            <a:t>Monitor</a:t>
          </a:r>
          <a:endParaRPr lang="en-US" sz="3200" b="0" kern="1200" dirty="0">
            <a:latin typeface="Amazon Ember" panose="02000000000000000000" pitchFamily="2" charset="0"/>
            <a:ea typeface="Amazon Ember" panose="02000000000000000000" pitchFamily="2" charset="0"/>
          </a:endParaRPr>
        </a:p>
      </dsp:txBody>
      <dsp:txXfrm>
        <a:off x="9236725" y="510364"/>
        <a:ext cx="1953691" cy="9160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10/1/2020</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10/1/2020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ocs.aws.amazon.com/AWSCloudFormation/latest/UserGuide/template-anatomy.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training/course-descriptions/develop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6693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187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881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1892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supports most services and features that allow for comprehensive coverage.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create infrastructure and loosely-coupled environments or build entire infrastructure, applications, and data for DR and build or teardown use cases.</a:t>
            </a:r>
          </a:p>
          <a:p>
            <a:r>
              <a:rPr lang="en-US" dirty="0"/>
              <a:t/>
            </a:r>
            <a:br>
              <a:rPr lang="en-US" dirty="0"/>
            </a:br>
            <a:r>
              <a:rPr lang="en-US" dirty="0"/>
              <a:t>The AWS </a:t>
            </a:r>
            <a:r>
              <a:rPr lang="en-US" dirty="0" err="1"/>
              <a:t>CloudFormation</a:t>
            </a:r>
            <a:r>
              <a:rPr lang="en-US" dirty="0"/>
              <a:t> template:</a:t>
            </a:r>
          </a:p>
          <a:p>
            <a:pPr marL="171450" indent="-171450">
              <a:buFont typeface="Arial" panose="020B0604020202020204" pitchFamily="34" charset="0"/>
              <a:buChar char="•"/>
            </a:pPr>
            <a:r>
              <a:rPr lang="en-US" dirty="0"/>
              <a:t>Treats it as code and manages it using your choice of version control (for example, </a:t>
            </a:r>
            <a:r>
              <a:rPr lang="en-US" dirty="0" err="1"/>
              <a:t>Git</a:t>
            </a:r>
            <a:r>
              <a:rPr lang="en-US" dirty="0"/>
              <a:t> or SVN).</a:t>
            </a:r>
          </a:p>
          <a:p>
            <a:pPr marL="171450" indent="-171450">
              <a:buFont typeface="Arial" panose="020B0604020202020204" pitchFamily="34" charset="0"/>
              <a:buChar char="•"/>
            </a:pPr>
            <a:r>
              <a:rPr lang="en-US" dirty="0"/>
              <a:t>Defines an entire application stack (all resources required for your application) in a JSON or YAML template file.</a:t>
            </a:r>
          </a:p>
          <a:p>
            <a:pPr marL="171450" indent="-171450">
              <a:buFont typeface="Arial" panose="020B0604020202020204" pitchFamily="34" charset="0"/>
              <a:buChar char="•"/>
            </a:pPr>
            <a:r>
              <a:rPr lang="en-US" dirty="0"/>
              <a:t>Defines runtime parameters for a template (Amazon EC2 instance size, Amazon EC2 key pair, etc.).</a:t>
            </a:r>
          </a:p>
          <a:p>
            <a:endParaRPr lang="en-US" dirty="0"/>
          </a:p>
        </p:txBody>
      </p:sp>
    </p:spTree>
    <p:extLst>
      <p:ext uri="{BB962C8B-B14F-4D97-AF65-F5344CB8AC3E}">
        <p14:creationId xmlns:p14="http://schemas.microsoft.com/office/powerpoint/2010/main" val="252233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a:t>
            </a:r>
            <a:r>
              <a:rPr lang="en-US" sz="1200" kern="1200" dirty="0" err="1">
                <a:solidFill>
                  <a:schemeClr val="tx1"/>
                </a:solidFill>
                <a:effectLst/>
                <a:latin typeface="+mn-lt"/>
                <a:ea typeface="+mn-ea"/>
                <a:cs typeface="+mn-cs"/>
              </a:rPr>
              <a:t>CloudFormation</a:t>
            </a:r>
            <a:r>
              <a:rPr lang="en-US" sz="1200" kern="1200" dirty="0">
                <a:solidFill>
                  <a:schemeClr val="tx1"/>
                </a:solidFill>
                <a:effectLst/>
                <a:latin typeface="+mn-lt"/>
                <a:ea typeface="+mn-ea"/>
                <a:cs typeface="+mn-cs"/>
              </a:rPr>
              <a:t> templates include several major sections, but only the resources section is required. Some sections in a template may be in any order. However, as you build your template, it might be helpful to use logical ordering because values in one section might refer to values from a previous section.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elements of an AWS </a:t>
            </a:r>
            <a:r>
              <a:rPr lang="en-US" sz="1200" kern="1200" dirty="0" err="1">
                <a:solidFill>
                  <a:schemeClr val="tx1"/>
                </a:solidFill>
                <a:effectLst/>
                <a:latin typeface="+mn-lt"/>
                <a:ea typeface="+mn-ea"/>
                <a:cs typeface="+mn-cs"/>
              </a:rPr>
              <a:t>CloudFormation</a:t>
            </a:r>
            <a:r>
              <a:rPr lang="en-US" sz="1200" kern="1200" dirty="0">
                <a:solidFill>
                  <a:schemeClr val="tx1"/>
                </a:solidFill>
                <a:effectLst/>
                <a:latin typeface="+mn-lt"/>
                <a:ea typeface="+mn-ea"/>
                <a:cs typeface="+mn-cs"/>
              </a:rPr>
              <a:t> template include: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Format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Version:</a:t>
            </a:r>
            <a:r>
              <a:rPr lang="en-US" sz="1200" kern="1200" dirty="0">
                <a:solidFill>
                  <a:schemeClr val="tx1"/>
                </a:solidFill>
                <a:effectLst/>
                <a:latin typeface="+mn-lt"/>
                <a:ea typeface="+mn-ea"/>
                <a:cs typeface="+mn-cs"/>
              </a:rPr>
              <a:t> Corresponding AWS </a:t>
            </a:r>
            <a:r>
              <a:rPr lang="en-US" sz="1200" kern="1200" dirty="0" err="1">
                <a:solidFill>
                  <a:schemeClr val="tx1"/>
                </a:solidFill>
                <a:effectLst/>
                <a:latin typeface="+mn-lt"/>
                <a:ea typeface="+mn-ea"/>
                <a:cs typeface="+mn-cs"/>
              </a:rPr>
              <a:t>CloudFormation</a:t>
            </a:r>
            <a:r>
              <a:rPr lang="en-US" sz="1200" kern="1200" dirty="0">
                <a:solidFill>
                  <a:schemeClr val="tx1"/>
                </a:solidFill>
                <a:effectLst/>
                <a:latin typeface="+mn-lt"/>
                <a:ea typeface="+mn-ea"/>
                <a:cs typeface="+mn-cs"/>
              </a:rPr>
              <a:t> template version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Description:</a:t>
            </a:r>
            <a:r>
              <a:rPr lang="en-US" sz="1200" kern="1200" dirty="0">
                <a:solidFill>
                  <a:schemeClr val="tx1"/>
                </a:solidFill>
                <a:effectLst/>
                <a:latin typeface="+mn-lt"/>
                <a:ea typeface="+mn-ea"/>
                <a:cs typeface="+mn-cs"/>
              </a:rPr>
              <a:t> A text string that explains the purpose of the template</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Parameters:</a:t>
            </a:r>
            <a:r>
              <a:rPr lang="en-US" sz="1200" kern="1200" dirty="0">
                <a:solidFill>
                  <a:schemeClr val="tx1"/>
                </a:solidFill>
                <a:effectLst/>
                <a:latin typeface="+mn-lt"/>
                <a:ea typeface="+mn-ea"/>
                <a:cs typeface="+mn-cs"/>
              </a:rPr>
              <a:t> Inputs into the template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Mappings:</a:t>
            </a:r>
            <a:r>
              <a:rPr lang="en-US" sz="1200" kern="1200" dirty="0">
                <a:solidFill>
                  <a:schemeClr val="tx1"/>
                </a:solidFill>
                <a:effectLst/>
                <a:latin typeface="+mn-lt"/>
                <a:ea typeface="+mn-ea"/>
                <a:cs typeface="+mn-cs"/>
              </a:rPr>
              <a:t> Static variables; key-value pairs</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Conditions:</a:t>
            </a:r>
            <a:r>
              <a:rPr lang="en-US" sz="1200" kern="1200" dirty="0">
                <a:solidFill>
                  <a:schemeClr val="tx1"/>
                </a:solidFill>
                <a:effectLst/>
                <a:latin typeface="+mn-lt"/>
                <a:ea typeface="+mn-ea"/>
                <a:cs typeface="+mn-cs"/>
              </a:rPr>
              <a:t> Controls for if and when certain resources are created or updated</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Resources:</a:t>
            </a:r>
            <a:r>
              <a:rPr lang="en-US" sz="1200" kern="1200" dirty="0">
                <a:solidFill>
                  <a:schemeClr val="tx1"/>
                </a:solidFill>
                <a:effectLst/>
                <a:latin typeface="+mn-lt"/>
                <a:ea typeface="+mn-ea"/>
                <a:cs typeface="+mn-cs"/>
              </a:rPr>
              <a:t> AWS assets to create</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Outputs:</a:t>
            </a:r>
            <a:r>
              <a:rPr lang="en-US" sz="1200" kern="1200" dirty="0">
                <a:solidFill>
                  <a:schemeClr val="tx1"/>
                </a:solidFill>
                <a:effectLst/>
                <a:latin typeface="+mn-lt"/>
                <a:ea typeface="+mn-ea"/>
                <a:cs typeface="+mn-cs"/>
              </a:rPr>
              <a:t> Values of custom resources created by template (URLs, user name, etc.)</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brief overview of each section of a template, see </a:t>
            </a:r>
            <a:r>
              <a:rPr lang="en-US" sz="1200" u="none" kern="1200" dirty="0">
                <a:solidFill>
                  <a:schemeClr val="tx1"/>
                </a:solidFill>
                <a:effectLst/>
                <a:latin typeface="+mn-lt"/>
                <a:ea typeface="+mn-ea"/>
                <a:cs typeface="+mn-cs"/>
                <a:hlinkClick r:id="rId3"/>
              </a:rPr>
              <a:t>http://docs.aws.amazon.com/AWSCloudFormation/latest/UserGuide/template-anatomy.html</a:t>
            </a:r>
            <a:r>
              <a:rPr lang="en-US" sz="1200" u="none" kern="1200" dirty="0">
                <a:solidFill>
                  <a:schemeClr val="tx1"/>
                </a:solidFill>
                <a:effectLst/>
                <a:latin typeface="+mn-lt"/>
                <a:ea typeface="+mn-ea"/>
                <a:cs typeface="+mn-cs"/>
              </a:rPr>
              <a:t>.</a:t>
            </a:r>
          </a:p>
          <a:p>
            <a:endParaRPr lang="en-US" sz="1200" u="none" kern="1200" dirty="0">
              <a:solidFill>
                <a:schemeClr val="tx1"/>
              </a:solidFill>
              <a:effectLst/>
              <a:latin typeface="+mn-lt"/>
              <a:ea typeface="+mn-ea"/>
              <a:cs typeface="+mn-cs"/>
            </a:endParaRPr>
          </a:p>
          <a:p>
            <a:endParaRPr lang="en-US" dirty="0"/>
          </a:p>
          <a:p>
            <a:endParaRPr lang="en-US" dirty="0"/>
          </a:p>
        </p:txBody>
      </p:sp>
    </p:spTree>
    <p:extLst>
      <p:ext uri="{BB962C8B-B14F-4D97-AF65-F5344CB8AC3E}">
        <p14:creationId xmlns:p14="http://schemas.microsoft.com/office/powerpoint/2010/main" val="1394620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Serverless</a:t>
            </a:r>
            <a:r>
              <a:rPr lang="en-US" sz="1200" b="0" i="0" kern="1200" dirty="0">
                <a:solidFill>
                  <a:schemeClr val="tx1"/>
                </a:solidFill>
                <a:effectLst/>
                <a:latin typeface="+mn-lt"/>
                <a:ea typeface="+mn-ea"/>
                <a:cs typeface="+mn-cs"/>
              </a:rPr>
              <a:t> computing allows you to build and run applications and services without thinking about servers. </a:t>
            </a:r>
            <a:r>
              <a:rPr lang="en-US" sz="1200" b="0" i="0" kern="1200" dirty="0" err="1">
                <a:solidFill>
                  <a:schemeClr val="tx1"/>
                </a:solidFill>
                <a:effectLst/>
                <a:latin typeface="+mn-lt"/>
                <a:ea typeface="+mn-ea"/>
                <a:cs typeface="+mn-cs"/>
              </a:rPr>
              <a:t>Serverless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applications don't require you to provision, scale, and manage any servers, allowing you to build them for nearly any type of application or backend service. Everything required to run and scale your application with high availability is handled for you.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Building </a:t>
            </a:r>
            <a:r>
              <a:rPr lang="en-US" sz="1200" b="0" i="0" kern="1200" dirty="0" err="1">
                <a:solidFill>
                  <a:schemeClr val="tx1"/>
                </a:solidFill>
                <a:effectLst/>
                <a:latin typeface="+mn-lt"/>
                <a:ea typeface="+mn-ea"/>
                <a:cs typeface="+mn-cs"/>
              </a:rPr>
              <a:t>serverless</a:t>
            </a:r>
            <a:r>
              <a:rPr lang="en-US" sz="1200" b="0" i="0" kern="1200" dirty="0">
                <a:solidFill>
                  <a:schemeClr val="tx1"/>
                </a:solidFill>
                <a:effectLst/>
                <a:latin typeface="+mn-lt"/>
                <a:ea typeface="+mn-ea"/>
                <a:cs typeface="+mn-cs"/>
              </a:rPr>
              <a:t> applications means your developers can focus on their core products instead of worrying about managing and operating servers or runtimes, either in the cloud or on-premises. This reduced overhead lets developers reclaim time and energy better spent on developing valuable products that scale and are reliable.</a:t>
            </a:r>
            <a:endParaRPr lang="en-US" dirty="0"/>
          </a:p>
          <a:p>
            <a:endParaRPr lang="en-US" dirty="0"/>
          </a:p>
        </p:txBody>
      </p:sp>
    </p:spTree>
    <p:extLst>
      <p:ext uri="{BB962C8B-B14F-4D97-AF65-F5344CB8AC3E}">
        <p14:creationId xmlns:p14="http://schemas.microsoft.com/office/powerpoint/2010/main" val="3959986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9600"/>
                </a:solidFill>
                <a:latin typeface="Amazon Ember" charset="0"/>
                <a:ea typeface="Amazon Ember" charset="0"/>
                <a:cs typeface="Amazon Ember" charset="0"/>
              </a:rPr>
              <a:t>To learn more about </a:t>
            </a:r>
            <a:r>
              <a:rPr lang="en-US" sz="1200" dirty="0" err="1">
                <a:solidFill>
                  <a:srgbClr val="FF9600"/>
                </a:solidFill>
                <a:latin typeface="Amazon Ember" charset="0"/>
                <a:ea typeface="Amazon Ember" charset="0"/>
                <a:cs typeface="Amazon Ember" charset="0"/>
              </a:rPr>
              <a:t>serverless</a:t>
            </a:r>
            <a:r>
              <a:rPr lang="en-US" sz="1200" dirty="0">
                <a:solidFill>
                  <a:srgbClr val="FF9600"/>
                </a:solidFill>
                <a:latin typeface="Amazon Ember" charset="0"/>
                <a:ea typeface="Amazon Ember" charset="0"/>
                <a:cs typeface="Amazon Ember" charset="0"/>
              </a:rPr>
              <a:t> computing and applications, use this link as a resource: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https://aws.amazon.com/serverless/</a:t>
            </a:r>
            <a:endParaRPr lang="en-US" dirty="0"/>
          </a:p>
          <a:p>
            <a:endParaRPr lang="en-US" sz="1800" kern="1200" dirty="0">
              <a:solidFill>
                <a:schemeClr val="tx1"/>
              </a:solidFill>
              <a:latin typeface="+mn-lt"/>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81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9600"/>
                </a:solidFill>
                <a:latin typeface="Amazon Ember" charset="0"/>
                <a:ea typeface="Amazon Ember" charset="0"/>
                <a:cs typeface="Amazon Ember" charset="0"/>
              </a:rPr>
              <a:t>To learn more about </a:t>
            </a:r>
            <a:r>
              <a:rPr lang="en-US" sz="1200" dirty="0" err="1">
                <a:solidFill>
                  <a:srgbClr val="FF9600"/>
                </a:solidFill>
                <a:latin typeface="Amazon Ember" charset="0"/>
                <a:ea typeface="Amazon Ember" charset="0"/>
                <a:cs typeface="Amazon Ember" charset="0"/>
              </a:rPr>
              <a:t>serverless</a:t>
            </a:r>
            <a:r>
              <a:rPr lang="en-US" sz="1200" dirty="0">
                <a:solidFill>
                  <a:srgbClr val="FF9600"/>
                </a:solidFill>
                <a:latin typeface="Amazon Ember" charset="0"/>
                <a:ea typeface="Amazon Ember" charset="0"/>
                <a:cs typeface="Amazon Ember" charset="0"/>
              </a:rPr>
              <a:t> architecture, use this link as a resource: </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https://aws.amazon.com/serverless/</a:t>
            </a:r>
            <a:endParaRPr lang="en-US" dirty="0"/>
          </a:p>
          <a:p>
            <a:endParaRPr lang="en-US" dirty="0"/>
          </a:p>
        </p:txBody>
      </p:sp>
    </p:spTree>
    <p:extLst>
      <p:ext uri="{BB962C8B-B14F-4D97-AF65-F5344CB8AC3E}">
        <p14:creationId xmlns:p14="http://schemas.microsoft.com/office/powerpoint/2010/main" val="1053652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9763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AWS Lambda lets you run code without provisioning or managing servers. You pay only for the compute time you consume</a:t>
            </a:r>
            <a:r>
              <a:rPr lang="en-US" sz="1200" b="0" i="0" kern="1200" baseline="0" dirty="0">
                <a:solidFill>
                  <a:schemeClr val="tx1"/>
                </a:solidFill>
                <a:effectLst/>
                <a:latin typeface="+mn-lt"/>
                <a:ea typeface="+mn-ea"/>
                <a:cs typeface="+mn-cs"/>
              </a:rPr>
              <a:t>. T</a:t>
            </a:r>
            <a:r>
              <a:rPr lang="en-US" sz="1200" b="0" i="0" kern="1200" dirty="0">
                <a:solidFill>
                  <a:schemeClr val="tx1"/>
                </a:solidFill>
                <a:effectLst/>
                <a:latin typeface="+mn-lt"/>
                <a:ea typeface="+mn-ea"/>
                <a:cs typeface="+mn-cs"/>
              </a:rPr>
              <a:t>here is no charge when your code is not running.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Lambda, you can run code for virtually any type of application or backend service with zero administration. Upload your code and Lambda takes care of everything required to run and scale your code with high availability. You can set up your code to automatically trigger from other AWS services or call it directly from any web or mobile app.</a:t>
            </a:r>
          </a:p>
          <a:p>
            <a:endParaRPr lang="en-US" dirty="0">
              <a:solidFill>
                <a:schemeClr val="accent3"/>
              </a:solidFill>
            </a:endParaRPr>
          </a:p>
          <a:p>
            <a:endParaRPr lang="en-US" dirty="0">
              <a:solidFill>
                <a:schemeClr val="accent3"/>
              </a:solidFill>
            </a:endParaRPr>
          </a:p>
          <a:p>
            <a:endParaRPr lang="en-US" dirty="0">
              <a:solidFill>
                <a:schemeClr val="accent3"/>
              </a:solidFill>
            </a:endParaRPr>
          </a:p>
          <a:p>
            <a:endParaRPr lang="en-US" dirty="0">
              <a:solidFill>
                <a:schemeClr val="accent3"/>
              </a:solidFill>
            </a:endParaRPr>
          </a:p>
          <a:p>
            <a:r>
              <a:rPr lang="en-US" dirty="0">
                <a:solidFill>
                  <a:schemeClr val="accent3"/>
                </a:solidFill>
              </a:rPr>
              <a:t>We need to take into account a number of different paradigms when doing CI&amp;CD for </a:t>
            </a:r>
            <a:r>
              <a:rPr lang="en-US" dirty="0" err="1">
                <a:solidFill>
                  <a:schemeClr val="accent3"/>
                </a:solidFill>
              </a:rPr>
              <a:t>serverless</a:t>
            </a:r>
            <a:r>
              <a:rPr lang="en-US" dirty="0">
                <a:solidFill>
                  <a:schemeClr val="accent3"/>
                </a:solidFill>
              </a:rPr>
              <a:t> applications:</a:t>
            </a:r>
          </a:p>
          <a:p>
            <a:pPr marL="171450" indent="-171450">
              <a:buFont typeface="Arial" panose="020B0604020202020204" pitchFamily="34" charset="0"/>
              <a:buChar char="•"/>
            </a:pPr>
            <a:r>
              <a:rPr lang="en-US" dirty="0"/>
              <a:t>Lambda functions are a </a:t>
            </a:r>
            <a:r>
              <a:rPr lang="en-US" dirty="0">
                <a:solidFill>
                  <a:schemeClr val="accent2"/>
                </a:solidFill>
              </a:rPr>
              <a:t>unit of deployment.</a:t>
            </a:r>
          </a:p>
          <a:p>
            <a:pPr marL="171450" indent="-171450">
              <a:buFont typeface="Arial" panose="020B0604020202020204" pitchFamily="34" charset="0"/>
              <a:buChar char="•"/>
            </a:pPr>
            <a:r>
              <a:rPr lang="en-US" dirty="0"/>
              <a:t>We typically have </a:t>
            </a:r>
            <a:r>
              <a:rPr lang="en-US" dirty="0">
                <a:solidFill>
                  <a:schemeClr val="accent2"/>
                </a:solidFill>
              </a:rPr>
              <a:t>multiple</a:t>
            </a:r>
            <a:r>
              <a:rPr lang="en-US" dirty="0"/>
              <a:t> Lambda functions per application.</a:t>
            </a:r>
          </a:p>
          <a:p>
            <a:pPr marL="171450" indent="-171450">
              <a:buFont typeface="Arial" panose="020B0604020202020204" pitchFamily="34" charset="0"/>
              <a:buChar char="•"/>
            </a:pPr>
            <a:r>
              <a:rPr lang="en-US" dirty="0"/>
              <a:t>Each function will have an </a:t>
            </a:r>
            <a:r>
              <a:rPr lang="en-US" dirty="0">
                <a:solidFill>
                  <a:schemeClr val="accent2"/>
                </a:solidFill>
              </a:rPr>
              <a:t>event trigger, which could b</a:t>
            </a:r>
            <a:r>
              <a:rPr lang="en-US" dirty="0"/>
              <a:t>e shared or unique to each function.</a:t>
            </a:r>
          </a:p>
          <a:p>
            <a:pPr marL="171450" indent="-171450">
              <a:buFont typeface="Arial" panose="020B0604020202020204" pitchFamily="34" charset="0"/>
              <a:buChar char="•"/>
            </a:pPr>
            <a:r>
              <a:rPr lang="en-US" dirty="0"/>
              <a:t>A </a:t>
            </a:r>
            <a:r>
              <a:rPr lang="en-US" dirty="0" err="1"/>
              <a:t>serverless</a:t>
            </a:r>
            <a:r>
              <a:rPr lang="en-US" dirty="0"/>
              <a:t> application is </a:t>
            </a:r>
            <a:r>
              <a:rPr lang="en-US" dirty="0">
                <a:solidFill>
                  <a:schemeClr val="accent2"/>
                </a:solidFill>
              </a:rPr>
              <a:t>typically a combination</a:t>
            </a:r>
            <a:r>
              <a:rPr lang="en-US" dirty="0"/>
              <a:t> of </a:t>
            </a:r>
            <a:r>
              <a:rPr lang="en-US" dirty="0">
                <a:solidFill>
                  <a:schemeClr val="accent2"/>
                </a:solidFill>
              </a:rPr>
              <a:t>Lambda + other AWS services</a:t>
            </a:r>
          </a:p>
          <a:p>
            <a:pPr marL="171450" indent="-171450">
              <a:buFontTx/>
              <a:buChar char="-"/>
            </a:pPr>
            <a:endParaRPr lang="en-US" dirty="0">
              <a:solidFill>
                <a:schemeClr val="accent2"/>
              </a:solidFill>
            </a:endParaRPr>
          </a:p>
          <a:p>
            <a:r>
              <a:rPr lang="en-US" b="0" dirty="0"/>
              <a:t>The next thing to consider is the event source. The event source defines how and when </a:t>
            </a:r>
            <a:r>
              <a:rPr lang="en-US" b="0" baseline="0" dirty="0"/>
              <a:t>the code that you wrote and want to run will occur. There are a number of different event sources available today, and it’s growing at a very rapid pace.</a:t>
            </a:r>
          </a:p>
          <a:p>
            <a:endParaRPr lang="en-US" b="0" baseline="0" dirty="0"/>
          </a:p>
          <a:p>
            <a:r>
              <a:rPr lang="en-US" b="0" baseline="0" dirty="0"/>
              <a:t>Each unique event source type defines what data and metadata are passed to your function so that it’s able to process with all the context needed for your application. For example, if you choose Amazon API Gateway as your event source, your Lambda function will receive all of the HTTPS request details it needs to process that API request.</a:t>
            </a:r>
          </a:p>
          <a:p>
            <a:endParaRPr lang="en-US" b="0" baseline="0" dirty="0"/>
          </a:p>
          <a:p>
            <a:endParaRPr lang="en-US" b="0" baseline="0" dirty="0"/>
          </a:p>
          <a:p>
            <a:pPr marL="171450" indent="-171450">
              <a:buFontTx/>
              <a:buChar char="-"/>
            </a:pPr>
            <a:endParaRPr lang="en-US" dirty="0">
              <a:solidFill>
                <a:schemeClr val="accent2"/>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Tree>
    <p:extLst>
      <p:ext uri="{BB962C8B-B14F-4D97-AF65-F5344CB8AC3E}">
        <p14:creationId xmlns:p14="http://schemas.microsoft.com/office/powerpoint/2010/main" val="321258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This course is designed to provide you with information about the type of content you can expect to see on the exam and strategies for answering questions.</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don’t review specific</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content in</a:t>
            </a:r>
            <a:r>
              <a:rPr lang="en-US" sz="1200" kern="1200" baseline="0" dirty="0">
                <a:solidFill>
                  <a:schemeClr val="tx1"/>
                </a:solidFill>
                <a:effectLst/>
                <a:latin typeface="+mn-lt"/>
                <a:ea typeface="+mn-ea"/>
                <a:cs typeface="+mn-cs"/>
              </a:rPr>
              <a:t> the course</a:t>
            </a:r>
            <a:r>
              <a:rPr lang="en-US" sz="1200" kern="1200" dirty="0">
                <a:solidFill>
                  <a:schemeClr val="tx1"/>
                </a:solidFill>
                <a:effectLst/>
                <a:latin typeface="+mn-lt"/>
                <a:ea typeface="+mn-ea"/>
                <a:cs typeface="+mn-cs"/>
              </a:rPr>
              <a:t>; however, we identify suggested content for you to review </a:t>
            </a:r>
            <a:r>
              <a:rPr lang="en-US" sz="1200" kern="1200" baseline="0" dirty="0">
                <a:solidFill>
                  <a:schemeClr val="tx1"/>
                </a:solidFill>
                <a:effectLst/>
                <a:latin typeface="+mn-lt"/>
                <a:ea typeface="+mn-ea"/>
                <a:cs typeface="+mn-cs"/>
              </a:rPr>
              <a:t>as part of the exam preparation</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detect an unfamiliar term during the course, this signifies that you need to learn more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about that concept.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Note:</a:t>
            </a:r>
            <a:r>
              <a:rPr lang="en-US" sz="1200" dirty="0"/>
              <a:t> This course is </a:t>
            </a:r>
            <a:r>
              <a:rPr lang="en-US" sz="1200" i="1" dirty="0"/>
              <a:t>not</a:t>
            </a:r>
            <a:r>
              <a:rPr lang="en-US" sz="1200" dirty="0"/>
              <a:t> a substitute for the </a:t>
            </a:r>
            <a:r>
              <a:rPr lang="en-US" sz="1200" i="1" dirty="0"/>
              <a:t>Developing on AWS </a:t>
            </a:r>
            <a:r>
              <a:rPr lang="en-US" sz="1200" dirty="0"/>
              <a:t>course or hands-on experience with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more information</a:t>
            </a:r>
            <a:r>
              <a:rPr lang="en-US" sz="1200" kern="1200" baseline="0" dirty="0">
                <a:solidFill>
                  <a:schemeClr val="tx1"/>
                </a:solidFill>
                <a:effectLst/>
                <a:latin typeface="+mn-lt"/>
                <a:ea typeface="+mn-ea"/>
                <a:cs typeface="+mn-cs"/>
              </a:rPr>
              <a:t> about the </a:t>
            </a:r>
            <a:r>
              <a:rPr lang="en-US" sz="1200" i="1" kern="1200" dirty="0">
                <a:solidFill>
                  <a:schemeClr val="tx1"/>
                </a:solidFill>
                <a:effectLst/>
                <a:latin typeface="+mn-lt"/>
                <a:ea typeface="+mn-ea"/>
                <a:cs typeface="+mn-cs"/>
              </a:rPr>
              <a:t>Developing on AWS </a:t>
            </a:r>
            <a:r>
              <a:rPr lang="en-US" sz="1200" kern="1200" dirty="0">
                <a:solidFill>
                  <a:schemeClr val="tx1"/>
                </a:solidFill>
                <a:effectLst/>
                <a:latin typeface="+mn-lt"/>
                <a:ea typeface="+mn-ea"/>
                <a:cs typeface="+mn-cs"/>
              </a:rPr>
              <a:t>course,</a:t>
            </a:r>
            <a:r>
              <a:rPr lang="en-US" sz="1200" kern="1200" baseline="0" dirty="0">
                <a:solidFill>
                  <a:schemeClr val="tx1"/>
                </a:solidFill>
                <a:effectLst/>
                <a:latin typeface="+mn-lt"/>
                <a:ea typeface="+mn-ea"/>
                <a:cs typeface="+mn-cs"/>
              </a:rPr>
              <a:t> see</a:t>
            </a:r>
            <a:r>
              <a:rPr lang="en-US" sz="1200" kern="1200" dirty="0">
                <a:solidFill>
                  <a:schemeClr val="tx1"/>
                </a:solidFill>
                <a:effectLst/>
                <a:latin typeface="+mn-lt"/>
                <a:ea typeface="+mn-ea"/>
                <a:cs typeface="+mn-cs"/>
              </a:rPr>
              <a:t> </a:t>
            </a:r>
            <a:r>
              <a:rPr lang="en-US" sz="1200" u="sng"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3"/>
              </a:rPr>
              <a:t>https://aws.amazon.com/training/course-descriptions/developing</a:t>
            </a:r>
            <a:r>
              <a:rPr lang="en-US" sz="1200" u="sng"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083434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207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013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18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Each team’s release process takes a different shape to accommodate its needs.</a:t>
            </a:r>
          </a:p>
          <a:p>
            <a:endParaRPr lang="en-US" baseline="0" dirty="0"/>
          </a:p>
          <a:p>
            <a:r>
              <a:rPr lang="en-US" baseline="0" dirty="0"/>
              <a:t>Nearly all release processes can be simplified to five stages: source, build, test, production, and monitor. Each phase of the process provides increased confidence that the code being made available to customers will work in the intended way.</a:t>
            </a:r>
          </a:p>
          <a:p>
            <a:endParaRPr lang="en-US" baseline="0" dirty="0"/>
          </a:p>
          <a:p>
            <a:pPr marL="171450" indent="-171450">
              <a:buFont typeface="Arial" panose="020B0604020202020204" pitchFamily="34" charset="0"/>
              <a:buChar char="•"/>
            </a:pPr>
            <a:r>
              <a:rPr lang="en-US" baseline="0" dirty="0"/>
              <a:t>During the </a:t>
            </a:r>
            <a:r>
              <a:rPr lang="en-US" b="0" baseline="0" dirty="0"/>
              <a:t>source</a:t>
            </a:r>
            <a:r>
              <a:rPr lang="en-US" baseline="0" dirty="0"/>
              <a:t> phase, developers </a:t>
            </a:r>
            <a:r>
              <a:rPr lang="en-US" b="0" baseline="0" dirty="0"/>
              <a:t>check changes </a:t>
            </a:r>
            <a:r>
              <a:rPr lang="en-US" baseline="0" dirty="0"/>
              <a:t>into a source code repository. Many teams require </a:t>
            </a:r>
            <a:r>
              <a:rPr lang="en-US" b="0" baseline="0" dirty="0"/>
              <a:t>peer feedback </a:t>
            </a:r>
            <a:r>
              <a:rPr lang="en-US" baseline="0" dirty="0"/>
              <a:t>on code changes before shipping code into production. Some teams use </a:t>
            </a:r>
            <a:r>
              <a:rPr lang="en-US" b="0" baseline="0" dirty="0"/>
              <a:t>code reviews </a:t>
            </a:r>
            <a:r>
              <a:rPr lang="en-US" baseline="0" dirty="0"/>
              <a:t>to provide peer feedback on the </a:t>
            </a:r>
            <a:r>
              <a:rPr lang="en-US" b="0" baseline="0" dirty="0"/>
              <a:t>quality of code changes</a:t>
            </a:r>
            <a:r>
              <a:rPr lang="en-US" baseline="0" dirty="0"/>
              <a:t>. Others use </a:t>
            </a:r>
            <a:r>
              <a:rPr lang="en-US" b="0" baseline="0" dirty="0"/>
              <a:t>pair programming </a:t>
            </a:r>
            <a:r>
              <a:rPr lang="en-US" baseline="0" dirty="0"/>
              <a:t>as a way to provide </a:t>
            </a:r>
            <a:r>
              <a:rPr lang="en-US" b="0" baseline="0" dirty="0"/>
              <a:t>real-time, peer feedback</a:t>
            </a:r>
            <a:r>
              <a:rPr lang="en-US" baseline="0" dirty="0"/>
              <a: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During the </a:t>
            </a:r>
            <a:r>
              <a:rPr lang="en-US" b="0" baseline="0" dirty="0"/>
              <a:t>build</a:t>
            </a:r>
            <a:r>
              <a:rPr lang="en-US" baseline="0" dirty="0"/>
              <a:t> phase, an application’s source code is built, and </a:t>
            </a:r>
            <a:r>
              <a:rPr lang="en-US" b="0" baseline="0" dirty="0"/>
              <a:t>the quality of the code is tested on the build machine</a:t>
            </a:r>
            <a:r>
              <a:rPr lang="en-US" baseline="0" dirty="0"/>
              <a:t>. The most common types of quality checks are </a:t>
            </a:r>
            <a:r>
              <a:rPr lang="en-US" b="0" baseline="0" dirty="0"/>
              <a:t>automated tests </a:t>
            </a:r>
            <a:r>
              <a:rPr lang="en-US" baseline="0" dirty="0"/>
              <a:t>that </a:t>
            </a:r>
            <a:r>
              <a:rPr lang="en-US" b="0" baseline="0" dirty="0"/>
              <a:t>don’t require a server </a:t>
            </a:r>
            <a:r>
              <a:rPr lang="en-US" baseline="0" dirty="0"/>
              <a:t>to run and can be </a:t>
            </a:r>
            <a:r>
              <a:rPr lang="en-US" b="0" baseline="0" dirty="0"/>
              <a:t>initiated from a test harness</a:t>
            </a:r>
            <a:r>
              <a:rPr lang="en-US" baseline="0" dirty="0"/>
              <a:t>. Some teams extend their quality tests to include </a:t>
            </a:r>
            <a:r>
              <a:rPr lang="en-US" b="0" baseline="0" dirty="0"/>
              <a:t>code metrics and style checks</a:t>
            </a:r>
            <a:r>
              <a:rPr lang="en-US" baseline="0" dirty="0"/>
              <a:t>. There’s an opportunity for automation any time an individual is needed to make a decision on the code.</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The goal of the test phase is to perform </a:t>
            </a:r>
            <a:r>
              <a:rPr lang="en-US" b="0" baseline="0" dirty="0"/>
              <a:t>tests that can’t be done during the build phase </a:t>
            </a:r>
            <a:r>
              <a:rPr lang="en-US" baseline="0" dirty="0"/>
              <a:t>and </a:t>
            </a:r>
            <a:r>
              <a:rPr lang="en-US" b="0" baseline="0" dirty="0"/>
              <a:t>require the software to be deployed </a:t>
            </a:r>
            <a:r>
              <a:rPr lang="en-US" baseline="0" dirty="0"/>
              <a:t>to production-like stages. Often, these tests include </a:t>
            </a:r>
            <a:r>
              <a:rPr lang="en-US" b="0" baseline="0" dirty="0"/>
              <a:t>testing integration with other live systems, load testing, UI testing, and penetration testing</a:t>
            </a:r>
            <a:r>
              <a:rPr lang="en-US" baseline="0" dirty="0"/>
              <a:t>. </a:t>
            </a:r>
            <a:r>
              <a:rPr lang="en-US" baseline="0" dirty="0">
                <a:solidFill>
                  <a:srgbClr val="FF0000"/>
                </a:solidFill>
              </a:rPr>
              <a:t>At Amazon, we have many different pre-production stages we deploy to. </a:t>
            </a:r>
            <a:r>
              <a:rPr lang="en-US" baseline="0" dirty="0"/>
              <a:t>A common pattern is for engineers to deploy builds to a personal development stage where an engineer can poke and prod their software running in a mini production-like stage to check that their automated tests are working correctly. Teams deploy to pre-production stages where their application interacts with other systems to ensure that the newly changed software works in an integrated environment.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Then, code is deployed to production. Teams have different deployment strategies. We share a goal of reducing risk when deploying new changes and minimizing the impact if a bad change does get out to production.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Finally, the application is monitored to quickly detect unusual activities and errors. </a:t>
            </a:r>
          </a:p>
          <a:p>
            <a:pPr marL="171450" indent="-171450">
              <a:buFont typeface="Arial" panose="020B0604020202020204" pitchFamily="34" charset="0"/>
              <a:buChar char="•"/>
            </a:pPr>
            <a:endParaRPr lang="en-US" baseline="0" dirty="0"/>
          </a:p>
          <a:p>
            <a:r>
              <a:rPr lang="en-US" baseline="0" dirty="0"/>
              <a:t>Each stage can be automated without the entire release process being automated.  </a:t>
            </a:r>
          </a:p>
          <a:p>
            <a:endParaRPr lang="en-US" dirty="0"/>
          </a:p>
        </p:txBody>
      </p:sp>
    </p:spTree>
    <p:extLst>
      <p:ext uri="{BB962C8B-B14F-4D97-AF65-F5344CB8AC3E}">
        <p14:creationId xmlns:p14="http://schemas.microsoft.com/office/powerpoint/2010/main" val="3984168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Continuous Integration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Continuous Integration (CI) is the practice of continuously checking and verifying your code to create change with an </a:t>
            </a:r>
            <a:r>
              <a:rPr lang="en-US" b="0" baseline="0" dirty="0"/>
              <a:t>automated build and test process. During </a:t>
            </a:r>
            <a:r>
              <a:rPr lang="en-US" baseline="0" dirty="0"/>
              <a:t>the past 10 years, CI has gained popularity in the software community. </a:t>
            </a:r>
            <a:r>
              <a:rPr lang="en-US" b="0" baseline="0" dirty="0"/>
              <a:t>In</a:t>
            </a:r>
            <a:r>
              <a:rPr lang="en-US" b="1" baseline="0" dirty="0"/>
              <a:t> </a:t>
            </a:r>
            <a:r>
              <a:rPr lang="en-US" b="0" baseline="0" dirty="0"/>
              <a:t>the past, </a:t>
            </a:r>
            <a:r>
              <a:rPr lang="en-US" baseline="0" dirty="0"/>
              <a:t>developers worked in isolation for extended periods of time and attempted to merge their changes in the mainlines of their code only when their features were completed. Batching changes to merge in the mainline made </a:t>
            </a:r>
            <a:r>
              <a:rPr lang="en-US" b="0" baseline="0" dirty="0"/>
              <a:t>merging the business logic hard and test logic difficult.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CI practices make </a:t>
            </a:r>
            <a:r>
              <a:rPr lang="en-US" b="0" baseline="0" dirty="0"/>
              <a:t>teams more productive </a:t>
            </a:r>
            <a:r>
              <a:rPr lang="en-US" baseline="0" dirty="0"/>
              <a:t>and allow them to </a:t>
            </a:r>
            <a:r>
              <a:rPr lang="en-US" b="0" baseline="0" dirty="0"/>
              <a:t>develop new features more quickly</a:t>
            </a:r>
            <a:r>
              <a:rPr lang="en-US" baseline="0" dirty="0"/>
              <a:t>. CI requires teams to </a:t>
            </a:r>
            <a:r>
              <a:rPr lang="en-US" b="0" baseline="0" dirty="0"/>
              <a:t>write</a:t>
            </a:r>
            <a:r>
              <a:rPr lang="en-US" b="1" baseline="0" dirty="0"/>
              <a:t> </a:t>
            </a:r>
            <a:r>
              <a:rPr lang="en-US" b="0" baseline="0" dirty="0"/>
              <a:t>automated tests </a:t>
            </a:r>
            <a:r>
              <a:rPr lang="en-US" baseline="0" dirty="0"/>
              <a:t>which, as we reviewed earlier, </a:t>
            </a:r>
            <a:r>
              <a:rPr lang="en-US" b="0" baseline="0" dirty="0"/>
              <a:t>improve the quality of the software </a:t>
            </a:r>
            <a:r>
              <a:rPr lang="en-US" baseline="0" dirty="0"/>
              <a:t>being released and reduce the time it takes to validate whether the new version of the software is good.</a:t>
            </a:r>
          </a:p>
          <a:p>
            <a:endParaRPr lang="en-US" baseline="0" dirty="0"/>
          </a:p>
          <a:p>
            <a:r>
              <a:rPr lang="en-US" baseline="0" dirty="0"/>
              <a:t>There are different definitions of CI, but the one we hear most about from our customers is when </a:t>
            </a:r>
            <a:r>
              <a:rPr lang="en-US" b="0" baseline="0" dirty="0"/>
              <a:t>CI stops at the build stage</a:t>
            </a:r>
            <a:r>
              <a:rPr lang="en-US" b="1" baseline="0" dirty="0"/>
              <a:t>, </a:t>
            </a:r>
            <a:r>
              <a:rPr lang="en-US" baseline="0" dirty="0"/>
              <a:t>so we’ll use that definition.</a:t>
            </a:r>
          </a:p>
          <a:p>
            <a:endParaRPr lang="en-US" baseline="0" dirty="0"/>
          </a:p>
          <a:p>
            <a:r>
              <a:rPr lang="en-US" b="1" baseline="0" dirty="0"/>
              <a:t>Continuous Delivery</a:t>
            </a:r>
          </a:p>
          <a:p>
            <a:r>
              <a:rPr lang="en-US" baseline="0" dirty="0"/>
              <a:t>Continuous Delivery extends CI to </a:t>
            </a:r>
            <a:r>
              <a:rPr lang="en-US" b="0" baseline="0" dirty="0"/>
              <a:t>include testing out to production-like stages and running verification testing </a:t>
            </a:r>
            <a:r>
              <a:rPr lang="en-US" baseline="0" dirty="0"/>
              <a:t>against those deployments. Continuous Delivery may </a:t>
            </a:r>
            <a:r>
              <a:rPr lang="en-US" b="0" baseline="0" dirty="0"/>
              <a:t>extend to a production deployment</a:t>
            </a:r>
            <a:r>
              <a:rPr lang="en-US" baseline="0" dirty="0"/>
              <a:t>, but it has some form of </a:t>
            </a:r>
            <a:r>
              <a:rPr lang="en-US" b="0" baseline="0" dirty="0"/>
              <a:t>manual intervention </a:t>
            </a:r>
            <a:r>
              <a:rPr lang="en-US" baseline="0" dirty="0"/>
              <a:t>between a code check-in and when that code is available for customer use. </a:t>
            </a:r>
          </a:p>
          <a:p>
            <a:endParaRPr lang="en-US" baseline="0" dirty="0"/>
          </a:p>
          <a:p>
            <a:r>
              <a:rPr lang="en-US" baseline="0" dirty="0"/>
              <a:t>Continuous Delivery is a step beyond CI because it allows teams to gain a greater level of certainty that its software will work in production.  </a:t>
            </a:r>
          </a:p>
          <a:p>
            <a:endParaRPr lang="en-US" baseline="0" dirty="0"/>
          </a:p>
          <a:p>
            <a:r>
              <a:rPr lang="en-US" b="1" baseline="0" dirty="0"/>
              <a:t>Continuous Deployment</a:t>
            </a:r>
          </a:p>
          <a:p>
            <a:r>
              <a:rPr lang="en-US" baseline="0" dirty="0"/>
              <a:t>Continuous Deployment extends Continuous Delivery. It’s the </a:t>
            </a:r>
            <a:r>
              <a:rPr lang="en-US" b="0" baseline="0" dirty="0"/>
              <a:t>automated release of software to customers from check-in through production without human intervention</a:t>
            </a:r>
            <a:r>
              <a:rPr lang="en-US" baseline="0" dirty="0"/>
              <a:t>. </a:t>
            </a:r>
            <a:r>
              <a:rPr lang="en-US" sz="1200" kern="1200" dirty="0">
                <a:solidFill>
                  <a:schemeClr val="tx1"/>
                </a:solidFill>
                <a:effectLst/>
                <a:latin typeface="+mn-lt"/>
                <a:ea typeface="+mn-ea"/>
                <a:cs typeface="+mn-cs"/>
              </a:rPr>
              <a:t>Many teams at Amazon Web Services use the Continuous Deployment approach</a:t>
            </a:r>
            <a:r>
              <a:rPr lang="en-US" baseline="0" dirty="0"/>
              <a:t>. Continuous Deployment </a:t>
            </a:r>
            <a:r>
              <a:rPr lang="en-US" b="0" baseline="0" dirty="0"/>
              <a:t>helps customers gain value quickly </a:t>
            </a:r>
            <a:r>
              <a:rPr lang="en-US" baseline="0" dirty="0"/>
              <a:t>from the code the team wrote, and the team gets </a:t>
            </a:r>
            <a:r>
              <a:rPr lang="en-US" b="0" baseline="0" dirty="0"/>
              <a:t>faster feedback on the changes </a:t>
            </a:r>
            <a:r>
              <a:rPr lang="en-US" baseline="0" dirty="0"/>
              <a:t>made. </a:t>
            </a:r>
          </a:p>
          <a:p>
            <a:endParaRPr lang="en-US" baseline="0" dirty="0"/>
          </a:p>
          <a:p>
            <a:endParaRPr lang="en-US" baseline="0" dirty="0"/>
          </a:p>
          <a:p>
            <a:endParaRPr lang="en-US" dirty="0"/>
          </a:p>
        </p:txBody>
      </p:sp>
    </p:spTree>
    <p:extLst>
      <p:ext uri="{BB962C8B-B14F-4D97-AF65-F5344CB8AC3E}">
        <p14:creationId xmlns:p14="http://schemas.microsoft.com/office/powerpoint/2010/main" val="40217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AWS </a:t>
            </a:r>
            <a:r>
              <a:rPr lang="en-US" b="1" dirty="0" err="1"/>
              <a:t>CodePipeline</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AWS Code Pipeline is a service for fast and reliable application updates. It allows you to model and visualize your software release process. You can</a:t>
            </a:r>
            <a:r>
              <a:rPr lang="en-US" sz="1200" baseline="0" dirty="0"/>
              <a:t> </a:t>
            </a:r>
            <a:r>
              <a:rPr lang="en-US" sz="1200" dirty="0"/>
              <a:t>build, test, and deploy your code every time there is a code change, integrating it with third-party</a:t>
            </a:r>
            <a:r>
              <a:rPr lang="en-US" sz="1200" baseline="0" dirty="0"/>
              <a:t> tools and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a:t>AWS </a:t>
            </a:r>
            <a:r>
              <a:rPr lang="en-US" sz="1200" b="1" baseline="0" dirty="0" err="1"/>
              <a:t>CodeCommit</a:t>
            </a:r>
            <a:endParaRPr lang="en-US" sz="1200"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AWS </a:t>
            </a:r>
            <a:r>
              <a:rPr lang="en-US" sz="1200" dirty="0" err="1"/>
              <a:t>CodeCommit</a:t>
            </a:r>
            <a:r>
              <a:rPr lang="en-US" sz="1200" dirty="0"/>
              <a:t> is a secure, highly-scalable, managed source control service </a:t>
            </a:r>
            <a:r>
              <a:rPr lang="en-US" sz="1200" dirty="0">
                <a:solidFill>
                  <a:srgbClr val="FF6600"/>
                </a:solidFill>
              </a:rPr>
              <a:t>that hosts private </a:t>
            </a:r>
            <a:r>
              <a:rPr lang="en-US" sz="1200" dirty="0" err="1">
                <a:solidFill>
                  <a:srgbClr val="FF6600"/>
                </a:solidFill>
              </a:rPr>
              <a:t>Git</a:t>
            </a:r>
            <a:r>
              <a:rPr lang="en-US" sz="1200" dirty="0">
                <a:solidFill>
                  <a:srgbClr val="FF6600"/>
                </a:solidFill>
              </a:rPr>
              <a:t> repositories</a:t>
            </a:r>
            <a:r>
              <a:rPr lang="en-US" sz="1200" dirty="0"/>
              <a:t>. It allows you to privately store and manage assets (such as documents, source code, and binary files) in the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AWS </a:t>
            </a:r>
            <a:r>
              <a:rPr lang="en-US" sz="1200" b="1" dirty="0" err="1"/>
              <a:t>CodeBuild</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AWS </a:t>
            </a:r>
            <a:r>
              <a:rPr lang="en-US" sz="1200" b="0" i="0" kern="1200" dirty="0" err="1">
                <a:solidFill>
                  <a:schemeClr val="tx1"/>
                </a:solidFill>
                <a:effectLst/>
                <a:latin typeface="+mn-lt"/>
                <a:ea typeface="+mn-ea"/>
                <a:cs typeface="+mn-cs"/>
              </a:rPr>
              <a:t>CodeBuild</a:t>
            </a:r>
            <a:r>
              <a:rPr lang="en-US" sz="1200" b="0" i="0" kern="1200" baseline="0" dirty="0">
                <a:solidFill>
                  <a:schemeClr val="tx1"/>
                </a:solidFill>
                <a:effectLst/>
                <a:latin typeface="+mn-lt"/>
                <a:ea typeface="+mn-ea"/>
                <a:cs typeface="+mn-cs"/>
              </a:rPr>
              <a:t> c</a:t>
            </a:r>
            <a:r>
              <a:rPr lang="en-US" sz="1200" b="0" i="0" kern="1200" dirty="0">
                <a:solidFill>
                  <a:schemeClr val="tx1"/>
                </a:solidFill>
                <a:effectLst/>
                <a:latin typeface="+mn-lt"/>
                <a:ea typeface="+mn-ea"/>
                <a:cs typeface="+mn-cs"/>
              </a:rPr>
              <a:t>ompiles source code, runs tests, and produces ready-to-deploy software packages without the need </a:t>
            </a:r>
            <a:r>
              <a:rPr lang="en-US" sz="1200" b="0" i="0" kern="1200" baseline="0" dirty="0">
                <a:solidFill>
                  <a:schemeClr val="tx1"/>
                </a:solidFill>
                <a:effectLst/>
                <a:latin typeface="+mn-lt"/>
                <a:ea typeface="+mn-ea"/>
                <a:cs typeface="+mn-cs"/>
              </a:rPr>
              <a:t>to manage build servers.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AWS </a:t>
            </a:r>
            <a:r>
              <a:rPr lang="en-US" sz="1200" b="1" dirty="0" err="1"/>
              <a:t>CodeDeploy</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AWS </a:t>
            </a:r>
            <a:r>
              <a:rPr lang="en-US" sz="1200" dirty="0" err="1"/>
              <a:t>CodeDeploy</a:t>
            </a:r>
            <a:r>
              <a:rPr lang="en-US" sz="1200" dirty="0"/>
              <a:t> automates code deployments to any instance. It handles the complexity of updating your applications, which avoids downtime during application deployment. It deploys to Amazon EC2 -- or on-premises servers</a:t>
            </a:r>
            <a:r>
              <a:rPr lang="en-US" sz="1200" baseline="0" dirty="0"/>
              <a:t> --</a:t>
            </a:r>
            <a:r>
              <a:rPr lang="en-US" sz="1200" dirty="0"/>
              <a:t> in any language and on any operating system. It also integrates with third-party tools and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Tree>
    <p:extLst>
      <p:ext uri="{BB962C8B-B14F-4D97-AF65-F5344CB8AC3E}">
        <p14:creationId xmlns:p14="http://schemas.microsoft.com/office/powerpoint/2010/main" val="140510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377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Elastic Load Balancing supports three types of load balancers: Application Load Balancers, Network Load Balancers, and Classic Load Balancers. You select a load balancer based on your application needs.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Application Load Balancer provides advanced request routing targeted at delivery of modern application architectures, including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and container-based applications. It simplifies and improves the security of your application by ensuring that the latest SSL/TLS ciphers and protocols are used at all times. Application Load Balancer operates at the request level (Layer 7), routing traffic to its targets: Amazon EC2 instances, containers, and IP addresses based on the content of the request. It’s ideal for advanced load balancing of HTTP and HTTPS traffic.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Network Load Balancer operates at the connection level (Layer 4), routing connections to targets: Amazon EC2 instances, containers, and IP addresses based on IP protocol data. It’s an excellent option for load balancing of TCP traffic because it’s capable of handling millions of requests per second while maintaining ultra-low latencies. Network Load Balancer is optimized to handle sudden and volatile traffic patterns, while using a single static IP address per Availability Zone. It’s integrated with other popular services, such as AWS Auto Scaling, Amazon</a:t>
            </a:r>
            <a:r>
              <a:rPr lang="en-US" sz="1200" b="0" i="0" kern="1200" baseline="0" dirty="0">
                <a:solidFill>
                  <a:schemeClr val="tx1"/>
                </a:solidFill>
                <a:effectLst/>
                <a:latin typeface="+mn-lt"/>
                <a:ea typeface="+mn-ea"/>
                <a:cs typeface="+mn-cs"/>
              </a:rPr>
              <a:t> Elastic</a:t>
            </a:r>
            <a:r>
              <a:rPr lang="en-US" sz="1200" b="0" i="0" kern="1200" dirty="0">
                <a:solidFill>
                  <a:schemeClr val="tx1"/>
                </a:solidFill>
                <a:effectLst/>
                <a:latin typeface="+mn-lt"/>
                <a:ea typeface="+mn-ea"/>
                <a:cs typeface="+mn-cs"/>
              </a:rPr>
              <a:t> Container Service (ECS), and AWS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Classic Load Balancer provides basic load balancing across multiple Amazon EC2 instances and operates at both the request level and connection level. Classic Load Balancer is intended for applications that were built within the EC2-Classic network. We recommend Application Load Balancer for Layer 7 and Network Load Balancer for Layer 4 when using Amazon Virtual Private Cloud.</a:t>
            </a:r>
            <a:endParaRPr lang="en-US" dirty="0"/>
          </a:p>
          <a:p>
            <a:endParaRPr lang="en-US" dirty="0"/>
          </a:p>
        </p:txBody>
      </p:sp>
    </p:spTree>
    <p:extLst>
      <p:ext uri="{BB962C8B-B14F-4D97-AF65-F5344CB8AC3E}">
        <p14:creationId xmlns:p14="http://schemas.microsoft.com/office/powerpoint/2010/main" val="378148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spcAft>
                <a:spcPts val="600"/>
              </a:spcAft>
              <a:defRPr/>
            </a:pPr>
            <a:r>
              <a:rPr lang="en-US" sz="1200" dirty="0">
                <a:latin typeface="Arial"/>
                <a:cs typeface="Arial"/>
              </a:rPr>
              <a:t>AWS provides several tools to manage your application and resources:</a:t>
            </a:r>
          </a:p>
          <a:p>
            <a:pPr defTabSz="457200">
              <a:spcAft>
                <a:spcPts val="600"/>
              </a:spcAft>
              <a:defRPr/>
            </a:pPr>
            <a:endParaRPr lang="en-US" sz="1200" dirty="0">
              <a:latin typeface="Arial"/>
              <a:cs typeface="Arial"/>
            </a:endParaRPr>
          </a:p>
          <a:p>
            <a:pPr marL="171450" indent="-171450" defTabSz="457200">
              <a:spcAft>
                <a:spcPts val="600"/>
              </a:spcAft>
              <a:buFont typeface="Arial" panose="020B0604020202020204" pitchFamily="34" charset="0"/>
              <a:buChar char="•"/>
              <a:defRPr/>
            </a:pPr>
            <a:r>
              <a:rPr lang="en-US" sz="1200" dirty="0">
                <a:latin typeface="Arial"/>
                <a:cs typeface="Arial"/>
              </a:rPr>
              <a:t>With AWS Elastic Beanstalk, you don’t have to worry about managing the infrastructure for your application. You simply deploy your application, such as a Ruby application, in a Ruby container, and Elastic Beanstalk takes care of scaling and managing it. </a:t>
            </a:r>
          </a:p>
          <a:p>
            <a:pPr marL="0" indent="0" defTabSz="457200">
              <a:spcAft>
                <a:spcPts val="600"/>
              </a:spcAft>
              <a:buFont typeface="Arial" panose="020B0604020202020204" pitchFamily="34" charset="0"/>
              <a:buNone/>
              <a:defRPr/>
            </a:pPr>
            <a:r>
              <a:rPr lang="en-US" sz="1200" dirty="0">
                <a:latin typeface="Arial"/>
                <a:cs typeface="Arial"/>
              </a:rPr>
              <a:t> </a:t>
            </a:r>
          </a:p>
          <a:p>
            <a:pPr marL="171450" indent="-171450" defTabSz="457200">
              <a:spcAft>
                <a:spcPts val="600"/>
              </a:spcAft>
              <a:buFont typeface="Arial" panose="020B0604020202020204" pitchFamily="34" charset="0"/>
              <a:buChar char="•"/>
              <a:defRPr/>
            </a:pPr>
            <a:r>
              <a:rPr lang="en-US" sz="1200" dirty="0">
                <a:latin typeface="Arial"/>
                <a:cs typeface="Arial"/>
              </a:rPr>
              <a:t>AWS </a:t>
            </a:r>
            <a:r>
              <a:rPr lang="en-US" sz="1200" dirty="0" err="1">
                <a:latin typeface="Arial"/>
                <a:cs typeface="Arial"/>
              </a:rPr>
              <a:t>Opsworks</a:t>
            </a:r>
            <a:r>
              <a:rPr lang="en-US" sz="1200" dirty="0">
                <a:latin typeface="Arial"/>
                <a:cs typeface="Arial"/>
              </a:rPr>
              <a:t> allows you to manage the lifecycle of your application in layers with Chef recipes. There are out-of-the-box recipes for managing many different types of layers, so you can write custom Chef recipes to manage any layers</a:t>
            </a:r>
            <a:r>
              <a:rPr lang="en-US" sz="1200" baseline="0" dirty="0">
                <a:latin typeface="Arial"/>
                <a:cs typeface="Arial"/>
              </a:rPr>
              <a:t> that are not compatible with AWS</a:t>
            </a:r>
            <a:r>
              <a:rPr lang="en-US" sz="1200" dirty="0">
                <a:latin typeface="Arial"/>
                <a:cs typeface="Arial"/>
              </a:rPr>
              <a:t>.</a:t>
            </a:r>
          </a:p>
          <a:p>
            <a:pPr marL="0" indent="0" defTabSz="457200">
              <a:spcAft>
                <a:spcPts val="600"/>
              </a:spcAft>
              <a:buFont typeface="Arial" panose="020B0604020202020204" pitchFamily="34" charset="0"/>
              <a:buNone/>
              <a:defRPr/>
            </a:pPr>
            <a:r>
              <a:rPr lang="en-US" sz="1200" dirty="0">
                <a:latin typeface="Arial"/>
                <a:cs typeface="Arial"/>
              </a:rPr>
              <a:t>  </a:t>
            </a:r>
          </a:p>
          <a:p>
            <a:pPr marL="171450" indent="-171450" defTabSz="457200">
              <a:spcAft>
                <a:spcPts val="600"/>
              </a:spcAft>
              <a:buFont typeface="Arial" panose="020B0604020202020204" pitchFamily="34" charset="0"/>
              <a:buChar char="•"/>
              <a:defRPr/>
            </a:pPr>
            <a:r>
              <a:rPr lang="en-US" sz="1200" dirty="0">
                <a:latin typeface="Arial"/>
                <a:cs typeface="Arial"/>
              </a:rPr>
              <a:t>AWS </a:t>
            </a:r>
            <a:r>
              <a:rPr lang="en-US" sz="1200" dirty="0" err="1">
                <a:latin typeface="Arial"/>
                <a:cs typeface="Arial"/>
              </a:rPr>
              <a:t>CloudFormation</a:t>
            </a:r>
            <a:r>
              <a:rPr lang="en-US" sz="1200" dirty="0">
                <a:latin typeface="Arial"/>
                <a:cs typeface="Arial"/>
              </a:rPr>
              <a:t> is infrastructure as code. It is a template-based tool based on JSON or YAML formats. You define templates that identify what infrastructure you want to build out and any relationships that exist among parts of your infrastructure. You could do this manually, but at</a:t>
            </a:r>
            <a:r>
              <a:rPr lang="en-US" sz="1200" baseline="0" dirty="0">
                <a:latin typeface="Arial"/>
                <a:cs typeface="Arial"/>
              </a:rPr>
              <a:t> scale, it </a:t>
            </a:r>
            <a:r>
              <a:rPr lang="en-US" sz="1200" dirty="0">
                <a:latin typeface="Arial"/>
                <a:cs typeface="Arial"/>
              </a:rPr>
              <a:t>would likely require a huge team.</a:t>
            </a:r>
          </a:p>
          <a:p>
            <a:endParaRPr lang="en-US" dirty="0"/>
          </a:p>
        </p:txBody>
      </p:sp>
    </p:spTree>
    <p:extLst>
      <p:ext uri="{BB962C8B-B14F-4D97-AF65-F5344CB8AC3E}">
        <p14:creationId xmlns:p14="http://schemas.microsoft.com/office/powerpoint/2010/main" val="3163455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pic>
        <p:nvPicPr>
          <p:cNvPr id="9" name="Picture 8">
            <a:extLst>
              <a:ext uri="{FF2B5EF4-FFF2-40B4-BE49-F238E27FC236}">
                <a16:creationId xmlns:a16="http://schemas.microsoft.com/office/drawing/2014/main" id="{65773DE8-A996-034F-B75D-51D5ACFED07E}"/>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pic>
        <p:nvPicPr>
          <p:cNvPr id="15" name="Picture 14">
            <a:extLst>
              <a:ext uri="{FF2B5EF4-FFF2-40B4-BE49-F238E27FC236}">
                <a16:creationId xmlns:a16="http://schemas.microsoft.com/office/drawing/2014/main" id="{D2B6CB73-644C-3C44-9950-49A93F6F36C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pic>
        <p:nvPicPr>
          <p:cNvPr id="22" name="Picture 21">
            <a:extLst>
              <a:ext uri="{FF2B5EF4-FFF2-40B4-BE49-F238E27FC236}">
                <a16:creationId xmlns:a16="http://schemas.microsoft.com/office/drawing/2014/main" id="{A5227888-88F5-4747-9B64-3DA540A538D1}"/>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840052" y="365126"/>
            <a:ext cx="1910948"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6"/>
            <a:ext cx="1910948"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6" name="Table Placeholder 5"/>
          <p:cNvSpPr>
            <a:spLocks noGrp="1"/>
          </p:cNvSpPr>
          <p:nvPr>
            <p:ph type="tbl" sz="quarter" idx="13" hasCustomPrompt="1"/>
          </p:nvPr>
        </p:nvSpPr>
        <p:spPr>
          <a:xfrm>
            <a:off x="425196" y="1783718"/>
            <a:ext cx="11347704" cy="3931920"/>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u="none" strike="noStrike" baseline="0" smtClean="0">
                <a:effect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b="0" i="0" u="none" strike="noStrike" dirty="0">
                <a:effectLst/>
                <a:latin typeface="Amazon Ember Light" panose="020B0403020204020204" pitchFamily="34" charset="0"/>
              </a:rPr>
              <a:t>Edit Master table layout</a:t>
            </a:r>
            <a:endParaRPr lang="en-US" sz="1800" b="0" i="0" u="none" strike="noStrike" dirty="0">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840052" y="365125"/>
            <a:ext cx="1910948"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ABE64-BC1B-D74A-AC1E-5232E3760A89}"/>
              </a:ext>
            </a:extLst>
          </p:cNvPr>
          <p:cNvPicPr>
            <a:picLocks noChangeAspect="1"/>
          </p:cNvPicPr>
          <p:nvPr userDrawn="1"/>
        </p:nvPicPr>
        <p:blipFill>
          <a:blip r:embed="rId3"/>
          <a:stretch>
            <a:fillRect/>
          </a:stretch>
        </p:blipFill>
        <p:spPr>
          <a:xfrm>
            <a:off x="9861952" y="6089840"/>
            <a:ext cx="1910948" cy="449072"/>
          </a:xfrm>
          <a:prstGeom prst="rect">
            <a:avLst/>
          </a:prstGeom>
        </p:spPr>
      </p:pic>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993048"/>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455707"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455707"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27092" y="6089840"/>
            <a:ext cx="1910948"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
        <p:nvSpPr>
          <p:cNvPr id="21" name="TextBox 20"/>
          <p:cNvSpPr txBox="1"/>
          <p:nvPr userDrawn="1"/>
        </p:nvSpPr>
        <p:spPr>
          <a:xfrm>
            <a:off x="8171365" y="5105029"/>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7" name="Picture 6">
            <a:extLst>
              <a:ext uri="{FF2B5EF4-FFF2-40B4-BE49-F238E27FC236}">
                <a16:creationId xmlns:a16="http://schemas.microsoft.com/office/drawing/2014/main" id="{C64AE505-226A-7C43-A554-8CB1590043A4}"/>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smtClean="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https://support.aws.amazon.com/#/contacts/aws-training. All trademarks are the property of their owners.</a:t>
            </a:r>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6" name="Picture 5">
            <a:extLst>
              <a:ext uri="{FF2B5EF4-FFF2-40B4-BE49-F238E27FC236}">
                <a16:creationId xmlns:a16="http://schemas.microsoft.com/office/drawing/2014/main" id="{6A16C103-182D-5A4F-A1B6-033D37C57060}"/>
              </a:ext>
            </a:extLst>
          </p:cNvPr>
          <p:cNvPicPr>
            <a:picLocks noChangeAspect="1"/>
          </p:cNvPicPr>
          <p:nvPr userDrawn="1"/>
        </p:nvPicPr>
        <p:blipFill>
          <a:blip r:embed="rId4"/>
          <a:stretch>
            <a:fillRect/>
          </a:stretch>
        </p:blipFill>
        <p:spPr>
          <a:xfrm>
            <a:off x="9861952" y="6089839"/>
            <a:ext cx="1910948"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mod="1">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smtClean="0"/>
              <a:t>© 2020 Amazon Web Services, Inc. or its Affiliates. All rights reserved.</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840052" y="365126"/>
            <a:ext cx="1910948"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 2020 Amazon Web Services, Inc. or its Affiliates. All rights reserved.</a:t>
            </a:r>
            <a:endParaRPr lang="en-US" dirty="0"/>
          </a:p>
        </p:txBody>
      </p:sp>
      <p:pic>
        <p:nvPicPr>
          <p:cNvPr id="8" name="Picture 7">
            <a:extLst>
              <a:ext uri="{FF2B5EF4-FFF2-40B4-BE49-F238E27FC236}">
                <a16:creationId xmlns:a16="http://schemas.microsoft.com/office/drawing/2014/main" id="{040776E6-F3E1-DA4B-8CFE-F2F2516FB70A}"/>
              </a:ext>
            </a:extLst>
          </p:cNvPr>
          <p:cNvPicPr>
            <a:picLocks noChangeAspect="1"/>
          </p:cNvPicPr>
          <p:nvPr userDrawn="1"/>
        </p:nvPicPr>
        <p:blipFill>
          <a:blip r:embed="rId3"/>
          <a:stretch>
            <a:fillRect/>
          </a:stretch>
        </p:blipFill>
        <p:spPr>
          <a:xfrm>
            <a:off x="9840052" y="365126"/>
            <a:ext cx="1910948" cy="449072"/>
          </a:xfrm>
          <a:prstGeom prst="rect">
            <a:avLst/>
          </a:prstGeom>
        </p:spPr>
      </p:pic>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7C9A8E11-F666-3A4D-B91D-F5F7FBCB234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009A193-F607-5049-8590-C5238BED3999}"/>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4C010055-05DB-D943-85E9-EC2AE16084D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pic>
        <p:nvPicPr>
          <p:cNvPr id="12" name="Picture 11">
            <a:extLst>
              <a:ext uri="{FF2B5EF4-FFF2-40B4-BE49-F238E27FC236}">
                <a16:creationId xmlns:a16="http://schemas.microsoft.com/office/drawing/2014/main" id="{F4A3FF58-786E-B24E-B376-6652EC26070D}"/>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a:t>
            </a:r>
            <a:r>
              <a:rPr lang="en-US" dirty="0" smtClean="0"/>
              <a:t>2020 </a:t>
            </a:r>
            <a:r>
              <a:rPr lang="en-US" dirty="0"/>
              <a:t>Amazon Web Services, Inc. or its Affiliates. All rights reserved.</a:t>
            </a:r>
          </a:p>
        </p:txBody>
      </p:sp>
    </p:spTree>
    <p:custDataLst>
      <p:tags r:id="rId23"/>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68" r:id="rId16"/>
    <p:sldLayoutId id="2147483672" r:id="rId17"/>
    <p:sldLayoutId id="2147483665" r:id="rId18"/>
    <p:sldLayoutId id="2147483677" r:id="rId19"/>
    <p:sldLayoutId id="2147483669" r:id="rId20"/>
    <p:sldLayoutId id="2147483660" r:id="rId21"/>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3.xml"/><Relationship Id="rId11" Type="http://schemas.openxmlformats.org/officeDocument/2006/relationships/image" Target="../media/image16.tiff"/><Relationship Id="rId5" Type="http://schemas.openxmlformats.org/officeDocument/2006/relationships/diagramQuickStyle" Target="../diagrams/quickStyle3.xml"/><Relationship Id="rId15" Type="http://schemas.openxmlformats.org/officeDocument/2006/relationships/image" Target="../media/image19.png"/><Relationship Id="rId10" Type="http://schemas.openxmlformats.org/officeDocument/2006/relationships/image" Target="../media/image15.tiff"/><Relationship Id="rId4" Type="http://schemas.openxmlformats.org/officeDocument/2006/relationships/diagramLayout" Target="../diagrams/layout3.xml"/><Relationship Id="rId9" Type="http://schemas.openxmlformats.org/officeDocument/2006/relationships/image" Target="../media/image14.tiff"/><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33.png"/><Relationship Id="rId3" Type="http://schemas.openxmlformats.org/officeDocument/2006/relationships/image" Target="../media/image49.png"/><Relationship Id="rId7" Type="http://schemas.openxmlformats.org/officeDocument/2006/relationships/image" Target="../media/image53.emf"/><Relationship Id="rId12" Type="http://schemas.openxmlformats.org/officeDocument/2006/relationships/image" Target="../media/image58.png"/><Relationship Id="rId17" Type="http://schemas.openxmlformats.org/officeDocument/2006/relationships/image" Target="../media/image63.tiff"/><Relationship Id="rId2" Type="http://schemas.openxmlformats.org/officeDocument/2006/relationships/notesSlide" Target="../notesSlides/notesSlide20.xml"/><Relationship Id="rId16" Type="http://schemas.openxmlformats.org/officeDocument/2006/relationships/image" Target="../media/image62.png"/><Relationship Id="rId1" Type="http://schemas.openxmlformats.org/officeDocument/2006/relationships/slideLayout" Target="../slideLayouts/slideLayout1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emf"/><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aws.amazon.com/AWSCloudFormation/latest/UserGuide/Welcome.html" TargetMode="External"/><Relationship Id="rId2" Type="http://schemas.openxmlformats.org/officeDocument/2006/relationships/hyperlink" Target="https://docs.aws.amazon.com/elasticbeanstalk/latest/dg/concepts.html" TargetMode="External"/><Relationship Id="rId1" Type="http://schemas.openxmlformats.org/officeDocument/2006/relationships/slideLayout" Target="../slideLayouts/slideLayout17.xml"/><Relationship Id="rId5" Type="http://schemas.openxmlformats.org/officeDocument/2006/relationships/hyperlink" Target="https://github.com/awslabs/serverless-application-model" TargetMode="External"/><Relationship Id="rId4" Type="http://schemas.openxmlformats.org/officeDocument/2006/relationships/hyperlink" Target="https://docs.aws.amazon.com/lambda/latest/dg/deploying-lambda-apps.html"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spc="-98" dirty="0">
                <a:ln w="3175">
                  <a:noFill/>
                </a:ln>
                <a:solidFill>
                  <a:srgbClr val="FFFFFF"/>
                </a:solidFill>
              </a:rPr>
              <a:t>Exam Readiness:  </a:t>
            </a:r>
            <a:br>
              <a:rPr lang="en-US" sz="5400" spc="-98" dirty="0">
                <a:ln w="3175">
                  <a:noFill/>
                </a:ln>
                <a:solidFill>
                  <a:srgbClr val="FFFFFF"/>
                </a:solidFill>
              </a:rPr>
            </a:br>
            <a:r>
              <a:rPr lang="en-US" sz="5400" spc="-98" dirty="0">
                <a:ln w="3175">
                  <a:noFill/>
                </a:ln>
                <a:solidFill>
                  <a:srgbClr val="FFFFFF"/>
                </a:solidFill>
              </a:rPr>
              <a:t>AWS Certified Developer - Associate</a:t>
            </a:r>
            <a:endParaRPr lang="en-US" dirty="0"/>
          </a:p>
        </p:txBody>
      </p:sp>
    </p:spTree>
    <p:custDataLst>
      <p:tags r:id="rId1"/>
    </p:custDataLst>
    <p:extLst>
      <p:ext uri="{BB962C8B-B14F-4D97-AF65-F5344CB8AC3E}">
        <p14:creationId xmlns:p14="http://schemas.microsoft.com/office/powerpoint/2010/main" val="17052107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Release Process – Major Phases</a:t>
            </a:r>
            <a:endParaRPr lang="en-US" dirty="0"/>
          </a:p>
        </p:txBody>
      </p:sp>
      <p:sp>
        <p:nvSpPr>
          <p:cNvPr id="5" name="Footer Placeholder 4"/>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931504398"/>
              </p:ext>
            </p:extLst>
          </p:nvPr>
        </p:nvGraphicFramePr>
        <p:xfrm>
          <a:off x="186269" y="622705"/>
          <a:ext cx="11954931" cy="24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046887" y="2752844"/>
            <a:ext cx="2268314" cy="2246769"/>
          </a:xfrm>
          <a:prstGeom prst="rect">
            <a:avLst/>
          </a:prstGeom>
          <a:noFill/>
        </p:spPr>
        <p:txBody>
          <a:bodyPr wrap="square" rtlCol="0">
            <a:spAutoFit/>
          </a:bodyPr>
          <a:lstStyle/>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Integration tests with other systems</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Load testing</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UI tests</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Penetration testing</a:t>
            </a:r>
          </a:p>
        </p:txBody>
      </p:sp>
      <p:sp>
        <p:nvSpPr>
          <p:cNvPr id="8" name="TextBox 7"/>
          <p:cNvSpPr txBox="1"/>
          <p:nvPr/>
        </p:nvSpPr>
        <p:spPr>
          <a:xfrm>
            <a:off x="180670" y="2773753"/>
            <a:ext cx="2420667" cy="1631216"/>
          </a:xfrm>
          <a:prstGeom prst="rect">
            <a:avLst/>
          </a:prstGeom>
          <a:noFill/>
        </p:spPr>
        <p:txBody>
          <a:bodyPr wrap="square" rtlCol="0">
            <a:spAutoFit/>
          </a:bodyPr>
          <a:lstStyle/>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Check-in source code such as Java files</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Peer-review new code</a:t>
            </a:r>
          </a:p>
        </p:txBody>
      </p:sp>
      <p:sp>
        <p:nvSpPr>
          <p:cNvPr id="9" name="TextBox 8"/>
          <p:cNvSpPr txBox="1"/>
          <p:nvPr/>
        </p:nvSpPr>
        <p:spPr>
          <a:xfrm>
            <a:off x="2720952" y="2773753"/>
            <a:ext cx="2515634" cy="1938992"/>
          </a:xfrm>
          <a:prstGeom prst="rect">
            <a:avLst/>
          </a:prstGeom>
          <a:noFill/>
        </p:spPr>
        <p:txBody>
          <a:bodyPr wrap="square" rtlCol="0">
            <a:spAutoFit/>
          </a:bodyPr>
          <a:lstStyle/>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Compile code</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Unit tests</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Style checkers </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Code metrics</a:t>
            </a:r>
          </a:p>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Create container images</a:t>
            </a:r>
          </a:p>
        </p:txBody>
      </p:sp>
      <p:sp>
        <p:nvSpPr>
          <p:cNvPr id="10" name="TextBox 9"/>
          <p:cNvSpPr txBox="1"/>
          <p:nvPr/>
        </p:nvSpPr>
        <p:spPr>
          <a:xfrm>
            <a:off x="7074799" y="2722476"/>
            <a:ext cx="2420667" cy="1015663"/>
          </a:xfrm>
          <a:prstGeom prst="rect">
            <a:avLst/>
          </a:prstGeom>
          <a:noFill/>
        </p:spPr>
        <p:txBody>
          <a:bodyPr wrap="square" rtlCol="0">
            <a:spAutoFit/>
          </a:bodyPr>
          <a:lstStyle/>
          <a:p>
            <a:pPr marL="380990" indent="-380990">
              <a:buFont typeface="Arial" panose="020B0604020202020204" pitchFamily="34" charset="0"/>
              <a:buChar char="•"/>
            </a:pPr>
            <a:r>
              <a:rPr lang="en-US" sz="2000" dirty="0">
                <a:ea typeface="Amazon Ember Light" panose="020B0403020204020204" pitchFamily="34" charset="0"/>
                <a:cs typeface="Amazon Ember Light" panose="020B0403020204020204" pitchFamily="34" charset="0"/>
              </a:rPr>
              <a:t>Deployment to production environments</a:t>
            </a:r>
          </a:p>
        </p:txBody>
      </p:sp>
      <p:sp>
        <p:nvSpPr>
          <p:cNvPr id="11" name="TextBox 10"/>
          <p:cNvSpPr txBox="1"/>
          <p:nvPr/>
        </p:nvSpPr>
        <p:spPr>
          <a:xfrm>
            <a:off x="9400204" y="2690353"/>
            <a:ext cx="2194560" cy="1938992"/>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ea typeface="Amazon Ember" panose="02000000000000000000" pitchFamily="2" charset="0"/>
              </a:defRPr>
            </a:lvl1pPr>
          </a:lstStyle>
          <a:p>
            <a:r>
              <a:rPr lang="en-US" sz="2000" dirty="0">
                <a:ea typeface="Amazon Ember Light" panose="020B0403020204020204" pitchFamily="34" charset="0"/>
                <a:cs typeface="Amazon Ember Light" panose="020B0403020204020204" pitchFamily="34" charset="0"/>
              </a:rPr>
              <a:t>Monitor in production to quickly detect unusual activity or errors</a:t>
            </a:r>
          </a:p>
        </p:txBody>
      </p:sp>
      <p:pic>
        <p:nvPicPr>
          <p:cNvPr id="12" name="Picture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5211" y="4414128"/>
            <a:ext cx="1519767" cy="151976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30761" y="4681738"/>
            <a:ext cx="1519767" cy="1519767"/>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92437" y="4612768"/>
            <a:ext cx="1450782" cy="151976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376311" y="4712107"/>
            <a:ext cx="1519765" cy="1519765"/>
          </a:xfrm>
          <a:prstGeom prst="rect">
            <a:avLst/>
          </a:prstGeom>
        </p:spPr>
      </p:pic>
      <p:pic>
        <p:nvPicPr>
          <p:cNvPr id="16" name="Picture 2" descr="Amazon CloudWatch"/>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41864" y="4498619"/>
            <a:ext cx="1607760" cy="160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70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Understanding CI and CD</a:t>
            </a:r>
            <a:endParaRPr lang="en-US" dirty="0"/>
          </a:p>
        </p:txBody>
      </p:sp>
      <p:sp>
        <p:nvSpPr>
          <p:cNvPr id="5" name="Footer Placeholder 4"/>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11</a:t>
            </a:fld>
            <a:endParaRPr lang="en-US"/>
          </a:p>
        </p:txBody>
      </p:sp>
      <p:sp>
        <p:nvSpPr>
          <p:cNvPr id="7" name="Right Arrow 6"/>
          <p:cNvSpPr/>
          <p:nvPr/>
        </p:nvSpPr>
        <p:spPr>
          <a:xfrm>
            <a:off x="497866" y="1290709"/>
            <a:ext cx="4283794" cy="961644"/>
          </a:xfrm>
          <a:prstGeom prst="rightArrow">
            <a:avLst/>
          </a:prstGeom>
          <a:solidFill>
            <a:srgbClr val="D5DBDB"/>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ea typeface="Amazon Ember" panose="020B0603020204020204" pitchFamily="34" charset="0"/>
                <a:cs typeface="Amazon Ember" panose="020B0603020204020204" pitchFamily="34" charset="0"/>
              </a:rPr>
              <a:t>Continuous Integration</a:t>
            </a:r>
          </a:p>
        </p:txBody>
      </p:sp>
      <p:graphicFrame>
        <p:nvGraphicFramePr>
          <p:cNvPr id="8" name="Content Placeholder 3"/>
          <p:cNvGraphicFramePr>
            <a:graphicFrameLocks/>
          </p:cNvGraphicFramePr>
          <p:nvPr>
            <p:extLst>
              <p:ext uri="{D42A27DB-BD31-4B8C-83A1-F6EECF244321}">
                <p14:modId xmlns:p14="http://schemas.microsoft.com/office/powerpoint/2010/main" val="2860221176"/>
              </p:ext>
            </p:extLst>
          </p:nvPr>
        </p:nvGraphicFramePr>
        <p:xfrm>
          <a:off x="419208" y="2391088"/>
          <a:ext cx="11015708" cy="1522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p:cNvSpPr/>
          <p:nvPr/>
        </p:nvSpPr>
        <p:spPr>
          <a:xfrm>
            <a:off x="497864" y="3645228"/>
            <a:ext cx="8349205" cy="961644"/>
          </a:xfrm>
          <a:prstGeom prst="rightArrow">
            <a:avLst/>
          </a:prstGeom>
          <a:solidFill>
            <a:srgbClr val="D5DBDB"/>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ea typeface="Amazon Ember" panose="020B0603020204020204" pitchFamily="34" charset="0"/>
                <a:cs typeface="Amazon Ember" panose="020B0603020204020204" pitchFamily="34" charset="0"/>
              </a:rPr>
              <a:t>Continuous Delivery</a:t>
            </a:r>
          </a:p>
        </p:txBody>
      </p:sp>
      <p:sp>
        <p:nvSpPr>
          <p:cNvPr id="10" name="Right Arrow 9"/>
          <p:cNvSpPr/>
          <p:nvPr/>
        </p:nvSpPr>
        <p:spPr>
          <a:xfrm>
            <a:off x="497863" y="4799352"/>
            <a:ext cx="8349205" cy="961644"/>
          </a:xfrm>
          <a:prstGeom prst="rightArrow">
            <a:avLst/>
          </a:prstGeom>
          <a:solidFill>
            <a:srgbClr val="D5DBDB"/>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chemeClr val="tx1"/>
                </a:solidFill>
                <a:ea typeface="Amazon Ember" panose="020B0603020204020204" pitchFamily="34" charset="0"/>
                <a:cs typeface="Amazon Ember" panose="020B0603020204020204" pitchFamily="34" charset="0"/>
              </a:rPr>
              <a:t>Continuous Deployment</a:t>
            </a:r>
          </a:p>
        </p:txBody>
      </p:sp>
      <p:pic>
        <p:nvPicPr>
          <p:cNvPr id="11" name="Picture 10">
            <a:extLst>
              <a:ext uri="{FF2B5EF4-FFF2-40B4-BE49-F238E27FC236}">
                <a16:creationId xmlns:a16="http://schemas.microsoft.com/office/drawing/2014/main" id="{13CF470D-BD18-F444-9DE9-B53A20BBAABD}"/>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52446" y="3645228"/>
            <a:ext cx="963688" cy="963688"/>
          </a:xfrm>
          <a:prstGeom prst="rect">
            <a:avLst/>
          </a:prstGeom>
        </p:spPr>
      </p:pic>
    </p:spTree>
    <p:extLst>
      <p:ext uri="{BB962C8B-B14F-4D97-AF65-F5344CB8AC3E}">
        <p14:creationId xmlns:p14="http://schemas.microsoft.com/office/powerpoint/2010/main" val="529483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Services</a:t>
            </a:r>
          </a:p>
        </p:txBody>
      </p:sp>
      <p:sp>
        <p:nvSpPr>
          <p:cNvPr id="5" name="Footer Placeholder 4"/>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12</a:t>
            </a:fld>
            <a:endParaRPr lang="en-US"/>
          </a:p>
        </p:txBody>
      </p:sp>
      <p:graphicFrame>
        <p:nvGraphicFramePr>
          <p:cNvPr id="18" name="Content Placeholder 3"/>
          <p:cNvGraphicFramePr>
            <a:graphicFrameLocks/>
          </p:cNvGraphicFramePr>
          <p:nvPr>
            <p:extLst>
              <p:ext uri="{D42A27DB-BD31-4B8C-83A1-F6EECF244321}">
                <p14:modId xmlns:p14="http://schemas.microsoft.com/office/powerpoint/2010/main" val="3667942136"/>
              </p:ext>
            </p:extLst>
          </p:nvPr>
        </p:nvGraphicFramePr>
        <p:xfrm>
          <a:off x="272830" y="2908519"/>
          <a:ext cx="11652250" cy="1936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Left Brace 18"/>
          <p:cNvSpPr/>
          <p:nvPr/>
        </p:nvSpPr>
        <p:spPr>
          <a:xfrm rot="16200000">
            <a:off x="4487117" y="475875"/>
            <a:ext cx="491203" cy="4961770"/>
          </a:xfrm>
          <a:prstGeom prst="leftBrace">
            <a:avLst>
              <a:gd name="adj1" fmla="val 8333"/>
              <a:gd name="adj2" fmla="val 49674"/>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0" name="Group 19"/>
          <p:cNvGrpSpPr/>
          <p:nvPr/>
        </p:nvGrpSpPr>
        <p:grpSpPr>
          <a:xfrm>
            <a:off x="4879628" y="1661795"/>
            <a:ext cx="2000869" cy="1325307"/>
            <a:chOff x="4398904" y="2920411"/>
            <a:chExt cx="2316529" cy="1534388"/>
          </a:xfrm>
        </p:grpSpPr>
        <p:sp>
          <p:nvSpPr>
            <p:cNvPr id="21" name="TextBox 20"/>
            <p:cNvSpPr txBox="1"/>
            <p:nvPr/>
          </p:nvSpPr>
          <p:spPr>
            <a:xfrm>
              <a:off x="4398904" y="3777770"/>
              <a:ext cx="2316529" cy="677029"/>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Customer’s favorite</a:t>
              </a:r>
              <a:br>
                <a:rPr lang="en-US" sz="1600" dirty="0">
                  <a:latin typeface="Amazon Ember" panose="02000000000000000000" pitchFamily="2" charset="0"/>
                  <a:ea typeface="Amazon Ember" panose="02000000000000000000" pitchFamily="2" charset="0"/>
                  <a:cs typeface="Amazon Ember" panose="020B0603020204020204" pitchFamily="34" charset="0"/>
                </a:rPr>
              </a:br>
              <a:r>
                <a:rPr lang="en-US" sz="1600" dirty="0">
                  <a:latin typeface="Amazon Ember" panose="02000000000000000000" pitchFamily="2" charset="0"/>
                  <a:ea typeface="Amazon Ember" panose="02000000000000000000" pitchFamily="2" charset="0"/>
                  <a:cs typeface="Amazon Ember" panose="020B0603020204020204" pitchFamily="34" charset="0"/>
                </a:rPr>
                <a:t>tools</a:t>
              </a:r>
            </a:p>
          </p:txBody>
        </p:sp>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70352" y="2920411"/>
              <a:ext cx="973623" cy="973623"/>
            </a:xfrm>
            <a:prstGeom prst="rect">
              <a:avLst/>
            </a:prstGeom>
          </p:spPr>
        </p:pic>
      </p:grpSp>
      <p:grpSp>
        <p:nvGrpSpPr>
          <p:cNvPr id="23" name="Group 22"/>
          <p:cNvGrpSpPr/>
          <p:nvPr/>
        </p:nvGrpSpPr>
        <p:grpSpPr>
          <a:xfrm>
            <a:off x="223409" y="1674156"/>
            <a:ext cx="1893468" cy="1117717"/>
            <a:chOff x="4461028" y="1981242"/>
            <a:chExt cx="2601346" cy="1395981"/>
          </a:xfrm>
        </p:grpSpPr>
        <p:sp>
          <p:nvSpPr>
            <p:cNvPr id="24" name="TextBox 23"/>
            <p:cNvSpPr txBox="1"/>
            <p:nvPr/>
          </p:nvSpPr>
          <p:spPr>
            <a:xfrm>
              <a:off x="4461028" y="2954383"/>
              <a:ext cx="2601346" cy="422840"/>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a:t>
              </a:r>
              <a:r>
                <a:rPr lang="en-US" sz="1600" b="1" dirty="0">
                  <a:latin typeface="Amazon Ember" panose="020B0603020204020204" pitchFamily="34" charset="0"/>
                  <a:ea typeface="Amazon Ember" panose="020B0603020204020204" pitchFamily="34" charset="0"/>
                  <a:cs typeface="Amazon Ember" panose="020B0603020204020204" pitchFamily="34" charset="0"/>
                </a:rPr>
                <a:t> </a:t>
              </a:r>
              <a:r>
                <a:rPr lang="en-US" sz="1600" dirty="0">
                  <a:ea typeface="Amazon Ember" panose="020B0603020204020204" pitchFamily="34" charset="0"/>
                  <a:cs typeface="Amazon Ember" panose="020B0603020204020204" pitchFamily="34" charset="0"/>
                </a:rPr>
                <a:t>CodeCommit</a:t>
              </a:r>
            </a:p>
          </p:txBody>
        </p:sp>
        <p:pic>
          <p:nvPicPr>
            <p:cNvPr id="25" name="Picture 24"/>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196804" y="1981242"/>
              <a:ext cx="1129797" cy="1081569"/>
            </a:xfrm>
            <a:prstGeom prst="rect">
              <a:avLst/>
            </a:prstGeom>
          </p:spPr>
        </p:pic>
      </p:grpSp>
      <p:grpSp>
        <p:nvGrpSpPr>
          <p:cNvPr id="26" name="Group 25"/>
          <p:cNvGrpSpPr/>
          <p:nvPr/>
        </p:nvGrpSpPr>
        <p:grpSpPr>
          <a:xfrm>
            <a:off x="2535776" y="1660833"/>
            <a:ext cx="1577675" cy="1216375"/>
            <a:chOff x="7011401" y="1906407"/>
            <a:chExt cx="1912406" cy="1474451"/>
          </a:xfrm>
        </p:grpSpPr>
        <p:sp>
          <p:nvSpPr>
            <p:cNvPr id="27" name="TextBox 26"/>
            <p:cNvSpPr txBox="1"/>
            <p:nvPr/>
          </p:nvSpPr>
          <p:spPr>
            <a:xfrm>
              <a:off x="7011401" y="2970474"/>
              <a:ext cx="1912406" cy="410384"/>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a:t>
              </a:r>
              <a:r>
                <a:rPr lang="en-US" sz="1600" b="1" dirty="0">
                  <a:ea typeface="Amazon Ember" panose="020B0603020204020204" pitchFamily="34" charset="0"/>
                  <a:cs typeface="Amazon Ember" panose="020B0603020204020204" pitchFamily="34" charset="0"/>
                </a:rPr>
                <a:t> </a:t>
              </a:r>
              <a:r>
                <a:rPr lang="en-US" sz="1600" dirty="0">
                  <a:ea typeface="Amazon Ember" panose="020B0603020204020204" pitchFamily="34" charset="0"/>
                  <a:cs typeface="Amazon Ember" panose="020B0603020204020204" pitchFamily="34" charset="0"/>
                </a:rPr>
                <a:t>CodeBuild</a:t>
              </a:r>
            </a:p>
          </p:txBody>
        </p:sp>
        <p:pic>
          <p:nvPicPr>
            <p:cNvPr id="28" name="Picture 27"/>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394570" y="1906407"/>
              <a:ext cx="1146068" cy="1189529"/>
            </a:xfrm>
            <a:prstGeom prst="rect">
              <a:avLst/>
            </a:prstGeom>
          </p:spPr>
        </p:pic>
      </p:grpSp>
      <p:grpSp>
        <p:nvGrpSpPr>
          <p:cNvPr id="29" name="Group 28"/>
          <p:cNvGrpSpPr/>
          <p:nvPr/>
        </p:nvGrpSpPr>
        <p:grpSpPr>
          <a:xfrm>
            <a:off x="7259380" y="1702697"/>
            <a:ext cx="1834027" cy="1191134"/>
            <a:chOff x="2517743" y="2387727"/>
            <a:chExt cx="2119667" cy="1376647"/>
          </a:xfrm>
        </p:grpSpPr>
        <p:sp>
          <p:nvSpPr>
            <p:cNvPr id="30" name="TextBox 29"/>
            <p:cNvSpPr txBox="1"/>
            <p:nvPr/>
          </p:nvSpPr>
          <p:spPr>
            <a:xfrm>
              <a:off x="2517743" y="3373092"/>
              <a:ext cx="2119667" cy="391282"/>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a:t>
              </a:r>
              <a:r>
                <a:rPr lang="en-US" sz="1600" b="1" dirty="0">
                  <a:latin typeface="Amazon Ember" panose="020B0603020204020204" pitchFamily="34" charset="0"/>
                  <a:ea typeface="Amazon Ember" panose="020B0603020204020204" pitchFamily="34" charset="0"/>
                  <a:cs typeface="Amazon Ember" panose="020B0603020204020204" pitchFamily="34" charset="0"/>
                </a:rPr>
                <a:t> </a:t>
              </a:r>
              <a:r>
                <a:rPr lang="en-US" sz="1600" dirty="0">
                  <a:ea typeface="Amazon Ember" panose="020B0603020204020204" pitchFamily="34" charset="0"/>
                  <a:cs typeface="Amazon Ember" panose="020B0603020204020204" pitchFamily="34" charset="0"/>
                </a:rPr>
                <a:t>CodeDeploy</a:t>
              </a:r>
            </a:p>
          </p:txBody>
        </p:sp>
        <p:pic>
          <p:nvPicPr>
            <p:cNvPr id="31" name="Picture 30"/>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3030526" y="2387727"/>
              <a:ext cx="1094100" cy="1031060"/>
            </a:xfrm>
            <a:prstGeom prst="rect">
              <a:avLst/>
            </a:prstGeom>
          </p:spPr>
        </p:pic>
      </p:grpSp>
      <p:grpSp>
        <p:nvGrpSpPr>
          <p:cNvPr id="32" name="Group 31"/>
          <p:cNvGrpSpPr/>
          <p:nvPr/>
        </p:nvGrpSpPr>
        <p:grpSpPr>
          <a:xfrm>
            <a:off x="3721589" y="4678544"/>
            <a:ext cx="1846979" cy="1062859"/>
            <a:chOff x="100748" y="2310146"/>
            <a:chExt cx="2520021" cy="1450165"/>
          </a:xfrm>
        </p:grpSpPr>
        <p:sp>
          <p:nvSpPr>
            <p:cNvPr id="33" name="TextBox 32"/>
            <p:cNvSpPr txBox="1"/>
            <p:nvPr/>
          </p:nvSpPr>
          <p:spPr>
            <a:xfrm>
              <a:off x="100748" y="3298388"/>
              <a:ext cx="2520021" cy="461923"/>
            </a:xfrm>
            <a:prstGeom prst="rect">
              <a:avLst/>
            </a:prstGeom>
            <a:noFill/>
          </p:spPr>
          <p:txBody>
            <a:bodyPr wrap="none" rtlCol="0">
              <a:spAutoFit/>
            </a:bodyPr>
            <a:lstStyle/>
            <a:p>
              <a:pPr algn="ctr"/>
              <a:r>
                <a:rPr lang="en-US" sz="1600" dirty="0">
                  <a:latin typeface="Amazon Ember" panose="02000000000000000000" pitchFamily="2" charset="0"/>
                  <a:ea typeface="Amazon Ember" panose="02000000000000000000" pitchFamily="2" charset="0"/>
                  <a:cs typeface="Amazon Ember" panose="020B0603020204020204" pitchFamily="34" charset="0"/>
                </a:rPr>
                <a:t>AWS</a:t>
              </a:r>
              <a:r>
                <a:rPr lang="en-US" sz="1600" b="1" dirty="0">
                  <a:latin typeface="Amazon Ember" panose="020B0603020204020204" pitchFamily="34" charset="0"/>
                  <a:ea typeface="Amazon Ember" panose="020B0603020204020204" pitchFamily="34" charset="0"/>
                  <a:cs typeface="Amazon Ember" panose="020B0603020204020204" pitchFamily="34" charset="0"/>
                </a:rPr>
                <a:t> </a:t>
              </a:r>
              <a:r>
                <a:rPr lang="en-US" sz="1600" dirty="0">
                  <a:latin typeface="+mj-lt"/>
                  <a:ea typeface="Amazon Ember" panose="020B0603020204020204" pitchFamily="34" charset="0"/>
                  <a:cs typeface="Amazon Ember" panose="020B0603020204020204" pitchFamily="34" charset="0"/>
                </a:rPr>
                <a:t>CodePipeline</a:t>
              </a:r>
            </a:p>
          </p:txBody>
        </p:sp>
        <p:pic>
          <p:nvPicPr>
            <p:cNvPr id="34" name="Picture 33"/>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874192" y="2310146"/>
              <a:ext cx="973138" cy="1047086"/>
            </a:xfrm>
            <a:prstGeom prst="rect">
              <a:avLst/>
            </a:prstGeom>
          </p:spPr>
        </p:pic>
      </p:grpSp>
      <p:pic>
        <p:nvPicPr>
          <p:cNvPr id="35" name="Picture 34"/>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004039" y="2037834"/>
            <a:ext cx="621821" cy="621821"/>
          </a:xfrm>
          <a:prstGeom prst="rect">
            <a:avLst/>
          </a:prstGeom>
        </p:spPr>
      </p:pic>
      <p:pic>
        <p:nvPicPr>
          <p:cNvPr id="36" name="Picture 35"/>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300785" y="1922105"/>
            <a:ext cx="621821" cy="621821"/>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798465" y="1922105"/>
            <a:ext cx="621821" cy="621821"/>
          </a:xfrm>
          <a:prstGeom prst="rect">
            <a:avLst/>
          </a:prstGeom>
        </p:spPr>
      </p:pic>
      <p:grpSp>
        <p:nvGrpSpPr>
          <p:cNvPr id="38" name="Group 37"/>
          <p:cNvGrpSpPr/>
          <p:nvPr/>
        </p:nvGrpSpPr>
        <p:grpSpPr>
          <a:xfrm>
            <a:off x="9744251" y="4469518"/>
            <a:ext cx="1739618" cy="1376014"/>
            <a:chOff x="-1572148" y="770136"/>
            <a:chExt cx="1108181" cy="1215026"/>
          </a:xfrm>
        </p:grpSpPr>
        <p:sp>
          <p:nvSpPr>
            <p:cNvPr id="39" name="TextBox 38"/>
            <p:cNvSpPr txBox="1"/>
            <p:nvPr/>
          </p:nvSpPr>
          <p:spPr>
            <a:xfrm>
              <a:off x="-1572148" y="1468803"/>
              <a:ext cx="1108181" cy="516359"/>
            </a:xfrm>
            <a:prstGeom prst="rect">
              <a:avLst/>
            </a:prstGeom>
            <a:noFill/>
          </p:spPr>
          <p:txBody>
            <a:bodyPr wrap="square" rtlCol="0">
              <a:spAutoFit/>
            </a:bodyPr>
            <a:lstStyle/>
            <a:p>
              <a:pPr algn="ctr" defTabSz="457189"/>
              <a:r>
                <a:rPr lang="en-US" sz="1600" dirty="0">
                  <a:latin typeface="Amazon Ember" panose="02000000000000000000" pitchFamily="2" charset="0"/>
                  <a:ea typeface="Amazon Ember" panose="02000000000000000000" pitchFamily="2" charset="0"/>
                </a:rPr>
                <a:t>Amazon CloudWatch</a:t>
              </a:r>
            </a:p>
          </p:txBody>
        </p:sp>
        <p:pic>
          <p:nvPicPr>
            <p:cNvPr id="40" name="Picture 2" descr="Amazon CloudWatc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2532" y="770136"/>
              <a:ext cx="665705" cy="771662"/>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76183" y="1531845"/>
            <a:ext cx="2409584" cy="1182657"/>
          </a:xfrm>
          <a:prstGeom prst="rect">
            <a:avLst/>
          </a:prstGeom>
        </p:spPr>
      </p:pic>
      <p:sp>
        <p:nvSpPr>
          <p:cNvPr id="42" name="TextBox 41"/>
          <p:cNvSpPr txBox="1"/>
          <p:nvPr/>
        </p:nvSpPr>
        <p:spPr>
          <a:xfrm>
            <a:off x="9884450" y="2602185"/>
            <a:ext cx="1485522" cy="338554"/>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rPr>
              <a:t>AWS</a:t>
            </a:r>
            <a:r>
              <a:rPr lang="en-US" sz="1600" b="1" dirty="0">
                <a:latin typeface="Amazon Ember" panose="02000000000000000000" pitchFamily="2" charset="0"/>
                <a:ea typeface="Amazon Ember" panose="02000000000000000000" pitchFamily="2" charset="0"/>
              </a:rPr>
              <a:t> </a:t>
            </a:r>
            <a:r>
              <a:rPr lang="en-US" sz="1600" dirty="0">
                <a:ea typeface="Amazon Ember" panose="02000000000000000000" pitchFamily="2" charset="0"/>
              </a:rPr>
              <a:t>X-Ray</a:t>
            </a:r>
          </a:p>
        </p:txBody>
      </p:sp>
    </p:spTree>
    <p:extLst>
      <p:ext uri="{BB962C8B-B14F-4D97-AF65-F5344CB8AC3E}">
        <p14:creationId xmlns:p14="http://schemas.microsoft.com/office/powerpoint/2010/main" val="184055765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12786E9-DC21-4288-A55A-8C4C9D7FF356}"/>
              </a:ext>
            </a:extLst>
          </p:cNvPr>
          <p:cNvSpPr/>
          <p:nvPr/>
        </p:nvSpPr>
        <p:spPr>
          <a:xfrm>
            <a:off x="6515099" y="3639139"/>
            <a:ext cx="4838701" cy="276999"/>
          </a:xfrm>
          <a:prstGeom prst="rect">
            <a:avLst/>
          </a:prstGeom>
        </p:spPr>
        <p:txBody>
          <a:bodyPr wrap="square" lIns="0" tIns="0" rIns="0" bIns="0">
            <a:spAutoFit/>
          </a:bodyPr>
          <a:lstStyle/>
          <a:p>
            <a:pPr marL="342900" indent="-342900">
              <a:spcBef>
                <a:spcPts val="1200"/>
              </a:spcBef>
              <a:buFont typeface="+mj-lt"/>
              <a:buAutoNum type="alphaUcPeriod" startAt="2"/>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20" name="Rectangle 19">
            <a:extLst>
              <a:ext uri="{FF2B5EF4-FFF2-40B4-BE49-F238E27FC236}">
                <a16:creationId xmlns:a16="http://schemas.microsoft.com/office/drawing/2014/main" id="{112786E9-DC21-4288-A55A-8C4C9D7FF356}"/>
              </a:ext>
            </a:extLst>
          </p:cNvPr>
          <p:cNvSpPr/>
          <p:nvPr/>
        </p:nvSpPr>
        <p:spPr>
          <a:xfrm>
            <a:off x="6515099" y="4035785"/>
            <a:ext cx="4838701" cy="276999"/>
          </a:xfrm>
          <a:prstGeom prst="rect">
            <a:avLst/>
          </a:prstGeom>
        </p:spPr>
        <p:txBody>
          <a:bodyPr wrap="square" lIns="0" tIns="0" rIns="0" bIns="0">
            <a:spAutoFit/>
          </a:bodyPr>
          <a:lstStyle/>
          <a:p>
            <a:pPr marL="342900" indent="-342900">
              <a:spcBef>
                <a:spcPts val="1200"/>
              </a:spcBef>
              <a:buFont typeface="+mj-lt"/>
              <a:buAutoNum type="alphaUcPeriod" startAt="3"/>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CodeBuild</a:t>
            </a:r>
          </a:p>
        </p:txBody>
      </p:sp>
      <p:sp>
        <p:nvSpPr>
          <p:cNvPr id="21" name="Rectangle 20">
            <a:extLst>
              <a:ext uri="{FF2B5EF4-FFF2-40B4-BE49-F238E27FC236}">
                <a16:creationId xmlns:a16="http://schemas.microsoft.com/office/drawing/2014/main" id="{112786E9-DC21-4288-A55A-8C4C9D7FF356}"/>
              </a:ext>
            </a:extLst>
          </p:cNvPr>
          <p:cNvSpPr/>
          <p:nvPr/>
        </p:nvSpPr>
        <p:spPr>
          <a:xfrm>
            <a:off x="6515099" y="4432431"/>
            <a:ext cx="4838701" cy="276999"/>
          </a:xfrm>
          <a:prstGeom prst="rect">
            <a:avLst/>
          </a:prstGeom>
        </p:spPr>
        <p:txBody>
          <a:bodyPr wrap="square" lIns="0" tIns="0" rIns="0" bIns="0">
            <a:spAutoFit/>
          </a:bodyPr>
          <a:lstStyle/>
          <a:p>
            <a:pPr marL="342900" indent="-342900">
              <a:spcBef>
                <a:spcPts val="1200"/>
              </a:spcBef>
              <a:buFont typeface="+mj-lt"/>
              <a:buAutoNum type="alphaUcPeriod" startAt="4"/>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X-Ray</a:t>
            </a:r>
          </a:p>
        </p:txBody>
      </p:sp>
      <p:sp>
        <p:nvSpPr>
          <p:cNvPr id="22" name="Rectangle 21">
            <a:extLst>
              <a:ext uri="{FF2B5EF4-FFF2-40B4-BE49-F238E27FC236}">
                <a16:creationId xmlns:a16="http://schemas.microsoft.com/office/drawing/2014/main" id="{112786E9-DC21-4288-A55A-8C4C9D7FF356}"/>
              </a:ext>
            </a:extLst>
          </p:cNvPr>
          <p:cNvSpPr/>
          <p:nvPr/>
        </p:nvSpPr>
        <p:spPr>
          <a:xfrm>
            <a:off x="6515098" y="4829077"/>
            <a:ext cx="4838701" cy="276999"/>
          </a:xfrm>
          <a:prstGeom prst="rect">
            <a:avLst/>
          </a:prstGeom>
        </p:spPr>
        <p:txBody>
          <a:bodyPr wrap="square" lIns="0" tIns="0" rIns="0" bIns="0">
            <a:spAutoFit/>
          </a:bodyPr>
          <a:lstStyle/>
          <a:p>
            <a:pPr marL="342900" indent="-342900">
              <a:spcBef>
                <a:spcPts val="1200"/>
              </a:spcBef>
              <a:buFont typeface="+mj-lt"/>
              <a:buAutoNum type="alphaUcPeriod" startAt="5"/>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CodePipeline</a:t>
            </a:r>
          </a:p>
        </p:txBody>
      </p:sp>
      <p:sp>
        <p:nvSpPr>
          <p:cNvPr id="23" name="Rectangle 22">
            <a:extLst>
              <a:ext uri="{FF2B5EF4-FFF2-40B4-BE49-F238E27FC236}">
                <a16:creationId xmlns:a16="http://schemas.microsoft.com/office/drawing/2014/main" id="{112786E9-DC21-4288-A55A-8C4C9D7FF356}"/>
              </a:ext>
            </a:extLst>
          </p:cNvPr>
          <p:cNvSpPr/>
          <p:nvPr/>
        </p:nvSpPr>
        <p:spPr>
          <a:xfrm>
            <a:off x="6515097" y="3210302"/>
            <a:ext cx="4838701" cy="276999"/>
          </a:xfrm>
          <a:prstGeom prst="rect">
            <a:avLst/>
          </a:prstGeom>
          <a:ln>
            <a:noFill/>
          </a:ln>
        </p:spPr>
        <p:txBody>
          <a:bodyPr wrap="square" lIns="0" tIns="0" rIns="0" bIns="0">
            <a:spAutoFit/>
          </a:bodyPr>
          <a:lstStyle/>
          <a:p>
            <a:pPr marL="342900" indent="-342900">
              <a:spcBef>
                <a:spcPts val="1200"/>
              </a:spcBef>
              <a:buFont typeface="+mj-lt"/>
              <a:buAutoNum type="alphaUcPeriod"/>
            </a:pPr>
            <a:r>
              <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CodeCommit</a:t>
            </a:r>
          </a:p>
        </p:txBody>
      </p:sp>
      <p:sp>
        <p:nvSpPr>
          <p:cNvPr id="18" name="Rectangle 17">
            <a:extLst>
              <a:ext uri="{FF2B5EF4-FFF2-40B4-BE49-F238E27FC236}">
                <a16:creationId xmlns:a16="http://schemas.microsoft.com/office/drawing/2014/main" id="{193C0617-BC99-7141-AA92-C9AE56C6F849}"/>
              </a:ext>
            </a:extLst>
          </p:cNvPr>
          <p:cNvSpPr/>
          <p:nvPr/>
        </p:nvSpPr>
        <p:spPr>
          <a:xfrm>
            <a:off x="6388747" y="1696016"/>
            <a:ext cx="4838701" cy="1231106"/>
          </a:xfrm>
          <a:prstGeom prst="rect">
            <a:avLst/>
          </a:prstGeom>
        </p:spPr>
        <p:txBody>
          <a:bodyPr wrap="square" lIns="0" tIns="0" rIns="0" bIns="0">
            <a:spAutoFit/>
          </a:bodyPr>
          <a:lstStyle/>
          <a:p>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Which of the following AWS services allows you to </a:t>
            </a:r>
            <a:r>
              <a:rPr lang="en-US" sz="2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automate your build, test and release process </a:t>
            </a: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every time there is a code change?</a:t>
            </a:r>
          </a:p>
        </p:txBody>
      </p:sp>
      <p:sp>
        <p:nvSpPr>
          <p:cNvPr id="2" name="Title 1"/>
          <p:cNvSpPr>
            <a:spLocks noGrp="1"/>
          </p:cNvSpPr>
          <p:nvPr>
            <p:ph type="title"/>
          </p:nvPr>
        </p:nvSpPr>
        <p:spPr/>
        <p:txBody>
          <a:bodyPr/>
          <a:lstStyle/>
          <a:p>
            <a:r>
              <a:rPr lang="en-US" dirty="0"/>
              <a:t>Sample Question</a:t>
            </a:r>
          </a:p>
        </p:txBody>
      </p:sp>
      <p:sp>
        <p:nvSpPr>
          <p:cNvPr id="4" name="Slide Number Placeholder 3"/>
          <p:cNvSpPr>
            <a:spLocks noGrp="1"/>
          </p:cNvSpPr>
          <p:nvPr>
            <p:ph type="sldNum" sz="quarter" idx="12"/>
          </p:nvPr>
        </p:nvSpPr>
        <p:spPr/>
        <p:txBody>
          <a:bodyPr/>
          <a:lstStyle/>
          <a:p>
            <a:fld id="{B6A95138-A96E-2F42-A959-2EFD44FE4AB7}" type="slidenum">
              <a:rPr lang="en-US" smtClean="0"/>
              <a:t>13</a:t>
            </a:fld>
            <a:endParaRPr lang="en-US"/>
          </a:p>
        </p:txBody>
      </p:sp>
      <p:sp>
        <p:nvSpPr>
          <p:cNvPr id="6" name="Footer Placeholder 5"/>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7" name="Round Diagonal Corner Rectangle 6"/>
          <p:cNvSpPr/>
          <p:nvPr/>
        </p:nvSpPr>
        <p:spPr>
          <a:xfrm>
            <a:off x="838198" y="1842144"/>
            <a:ext cx="4838703" cy="3977631"/>
          </a:xfrm>
          <a:prstGeom prst="round2DiagRect">
            <a:avLst>
              <a:gd name="adj1" fmla="val 8286"/>
              <a:gd name="adj2"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Oval 7"/>
          <p:cNvSpPr/>
          <p:nvPr/>
        </p:nvSpPr>
        <p:spPr>
          <a:xfrm>
            <a:off x="2042159" y="2615569"/>
            <a:ext cx="2430780" cy="243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p:cNvGrpSpPr/>
          <p:nvPr/>
        </p:nvGrpSpPr>
        <p:grpSpPr>
          <a:xfrm>
            <a:off x="2714482" y="3360134"/>
            <a:ext cx="1086132" cy="941651"/>
            <a:chOff x="5570538" y="2930525"/>
            <a:chExt cx="346075" cy="300038"/>
          </a:xfrm>
        </p:grpSpPr>
        <p:sp>
          <p:nvSpPr>
            <p:cNvPr id="10" name="Freeform 9"/>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Freeform 10"/>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2" name="Rectangle 11"/>
          <p:cNvSpPr/>
          <p:nvPr/>
        </p:nvSpPr>
        <p:spPr>
          <a:xfrm>
            <a:off x="6391656" y="1689633"/>
            <a:ext cx="4838701" cy="1231106"/>
          </a:xfrm>
          <a:prstGeom prst="rect">
            <a:avLst/>
          </a:prstGeom>
        </p:spPr>
        <p:txBody>
          <a:bodyPr wrap="square" lIns="0" tIns="0" rIns="0" bIns="0">
            <a:spAutoFit/>
          </a:bodyPr>
          <a:lstStyle/>
          <a:p>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Which of the following AWS services allows you to automate your build, test and release process every time there is a code change?</a:t>
            </a:r>
          </a:p>
        </p:txBody>
      </p:sp>
      <p:sp>
        <p:nvSpPr>
          <p:cNvPr id="13" name="Rectangle 12">
            <a:extLst>
              <a:ext uri="{FF2B5EF4-FFF2-40B4-BE49-F238E27FC236}">
                <a16:creationId xmlns:a16="http://schemas.microsoft.com/office/drawing/2014/main" id="{EC0E0F6A-33AC-7C41-8100-474BFD43CDB4}"/>
              </a:ext>
            </a:extLst>
          </p:cNvPr>
          <p:cNvSpPr/>
          <p:nvPr/>
        </p:nvSpPr>
        <p:spPr>
          <a:xfrm>
            <a:off x="6515095" y="3210994"/>
            <a:ext cx="2293001" cy="276999"/>
          </a:xfrm>
          <a:prstGeom prst="rect">
            <a:avLst/>
          </a:prstGeom>
          <a:ln>
            <a:noFill/>
          </a:ln>
        </p:spPr>
        <p:txBody>
          <a:bodyPr wrap="square" lIns="0" tIns="0" rIns="0" bIns="0">
            <a:spAutoFit/>
          </a:bodyPr>
          <a:lstStyle/>
          <a:p>
            <a:pPr marL="342900" indent="-342900">
              <a:spcBef>
                <a:spcPts val="1200"/>
              </a:spcBef>
              <a:buFont typeface="+mj-lt"/>
              <a:buAutoNum type="alphaUcPeriod"/>
            </a:pPr>
            <a:r>
              <a:rPr lang="en-US" strike="sngStrike"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AWS CodeCommit</a:t>
            </a:r>
          </a:p>
        </p:txBody>
      </p:sp>
      <p:sp>
        <p:nvSpPr>
          <p:cNvPr id="14" name="Rectangle 13">
            <a:extLst>
              <a:ext uri="{FF2B5EF4-FFF2-40B4-BE49-F238E27FC236}">
                <a16:creationId xmlns:a16="http://schemas.microsoft.com/office/drawing/2014/main" id="{99D214C1-33CF-5F48-8310-9824A7994372}"/>
              </a:ext>
            </a:extLst>
          </p:cNvPr>
          <p:cNvSpPr/>
          <p:nvPr/>
        </p:nvSpPr>
        <p:spPr>
          <a:xfrm>
            <a:off x="6515095" y="3637867"/>
            <a:ext cx="4838701" cy="276999"/>
          </a:xfrm>
          <a:prstGeom prst="rect">
            <a:avLst/>
          </a:prstGeom>
        </p:spPr>
        <p:txBody>
          <a:bodyPr wrap="square" lIns="0" tIns="0" rIns="0" bIns="0">
            <a:spAutoFit/>
          </a:bodyPr>
          <a:lstStyle/>
          <a:p>
            <a:pPr marL="342900" indent="-342900">
              <a:spcBef>
                <a:spcPts val="1200"/>
              </a:spcBef>
              <a:buFont typeface="+mj-lt"/>
              <a:buAutoNum type="alphaUcPeriod" startAt="2"/>
            </a:pPr>
            <a:r>
              <a:rPr lang="en-US" strike="sngStrike"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15" name="Rectangle 14">
            <a:extLst>
              <a:ext uri="{FF2B5EF4-FFF2-40B4-BE49-F238E27FC236}">
                <a16:creationId xmlns:a16="http://schemas.microsoft.com/office/drawing/2014/main" id="{B153A681-D083-B74C-BF86-34E565D6425A}"/>
              </a:ext>
            </a:extLst>
          </p:cNvPr>
          <p:cNvSpPr/>
          <p:nvPr/>
        </p:nvSpPr>
        <p:spPr>
          <a:xfrm>
            <a:off x="6515099" y="4042051"/>
            <a:ext cx="4838701" cy="276999"/>
          </a:xfrm>
          <a:prstGeom prst="rect">
            <a:avLst/>
          </a:prstGeom>
        </p:spPr>
        <p:txBody>
          <a:bodyPr wrap="square" lIns="0" tIns="0" rIns="0" bIns="0">
            <a:spAutoFit/>
          </a:bodyPr>
          <a:lstStyle/>
          <a:p>
            <a:pPr marL="342900" indent="-342900">
              <a:spcBef>
                <a:spcPts val="1200"/>
              </a:spcBef>
              <a:buFont typeface="+mj-lt"/>
              <a:buAutoNum type="alphaUcPeriod" startAt="3"/>
            </a:pPr>
            <a:r>
              <a:rPr lang="en-US" strike="sngStrike"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AWS CodeBuild</a:t>
            </a:r>
          </a:p>
        </p:txBody>
      </p:sp>
      <p:sp>
        <p:nvSpPr>
          <p:cNvPr id="16" name="Rectangle 15">
            <a:extLst>
              <a:ext uri="{FF2B5EF4-FFF2-40B4-BE49-F238E27FC236}">
                <a16:creationId xmlns:a16="http://schemas.microsoft.com/office/drawing/2014/main" id="{74F3E057-B768-E64E-B722-D7AD0E374200}"/>
              </a:ext>
            </a:extLst>
          </p:cNvPr>
          <p:cNvSpPr/>
          <p:nvPr/>
        </p:nvSpPr>
        <p:spPr>
          <a:xfrm>
            <a:off x="6515097" y="4432119"/>
            <a:ext cx="4838701" cy="276999"/>
          </a:xfrm>
          <a:prstGeom prst="rect">
            <a:avLst/>
          </a:prstGeom>
        </p:spPr>
        <p:txBody>
          <a:bodyPr wrap="square" lIns="0" tIns="0" rIns="0" bIns="0">
            <a:spAutoFit/>
          </a:bodyPr>
          <a:lstStyle/>
          <a:p>
            <a:pPr marL="342900" indent="-342900">
              <a:spcBef>
                <a:spcPts val="1200"/>
              </a:spcBef>
              <a:buFont typeface="+mj-lt"/>
              <a:buAutoNum type="alphaUcPeriod" startAt="4"/>
            </a:pPr>
            <a:r>
              <a:rPr lang="en-US" strike="sngStrike" dirty="0">
                <a:solidFill>
                  <a:schemeClr val="bg1">
                    <a:lumMod val="65000"/>
                  </a:schemeClr>
                </a:solidFill>
                <a:latin typeface="Amazon Ember" panose="020B0603020204020204" pitchFamily="34" charset="0"/>
                <a:ea typeface="Amazon Ember" panose="020B0603020204020204" pitchFamily="34" charset="0"/>
                <a:cs typeface="Amazon Ember" panose="020B0603020204020204" pitchFamily="34" charset="0"/>
              </a:rPr>
              <a:t>AWS X-Ray </a:t>
            </a:r>
          </a:p>
        </p:txBody>
      </p:sp>
      <p:sp>
        <p:nvSpPr>
          <p:cNvPr id="17" name="Rectangle 16">
            <a:extLst>
              <a:ext uri="{FF2B5EF4-FFF2-40B4-BE49-F238E27FC236}">
                <a16:creationId xmlns:a16="http://schemas.microsoft.com/office/drawing/2014/main" id="{49A724D6-F8D3-AC47-AA93-2145E6FC4C8D}"/>
              </a:ext>
            </a:extLst>
          </p:cNvPr>
          <p:cNvSpPr/>
          <p:nvPr/>
        </p:nvSpPr>
        <p:spPr>
          <a:xfrm>
            <a:off x="6515096" y="4828012"/>
            <a:ext cx="4838701" cy="276999"/>
          </a:xfrm>
          <a:prstGeom prst="rect">
            <a:avLst/>
          </a:prstGeom>
        </p:spPr>
        <p:txBody>
          <a:bodyPr wrap="square" lIns="0" tIns="0" rIns="0" bIns="0">
            <a:spAutoFit/>
          </a:bodyPr>
          <a:lstStyle/>
          <a:p>
            <a:pPr marL="342900" indent="-342900">
              <a:spcBef>
                <a:spcPts val="1200"/>
              </a:spcBef>
              <a:buFont typeface="+mj-lt"/>
              <a:buAutoNum type="alphaUcPeriod" startAt="5"/>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AWS CodePipeline</a:t>
            </a:r>
          </a:p>
        </p:txBody>
      </p:sp>
    </p:spTree>
    <p:extLst>
      <p:ext uri="{BB962C8B-B14F-4D97-AF65-F5344CB8AC3E}">
        <p14:creationId xmlns:p14="http://schemas.microsoft.com/office/powerpoint/2010/main" val="3875124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Deploying Highly Available and Scalable Applications</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14</a:t>
            </a:fld>
            <a:endParaRPr lang="en-US"/>
          </a:p>
        </p:txBody>
      </p:sp>
      <p:grpSp>
        <p:nvGrpSpPr>
          <p:cNvPr id="5" name="Group 4"/>
          <p:cNvGrpSpPr/>
          <p:nvPr/>
        </p:nvGrpSpPr>
        <p:grpSpPr>
          <a:xfrm>
            <a:off x="4807528" y="1485448"/>
            <a:ext cx="6242764" cy="4596697"/>
            <a:chOff x="4807528" y="1534178"/>
            <a:chExt cx="5971047" cy="4547967"/>
          </a:xfrm>
        </p:grpSpPr>
        <p:sp>
          <p:nvSpPr>
            <p:cNvPr id="6" name="Round Diagonal Corner Rectangle 26">
              <a:extLst>
                <a:ext uri="{FF2B5EF4-FFF2-40B4-BE49-F238E27FC236}">
                  <a16:creationId xmlns:a16="http://schemas.microsoft.com/office/drawing/2014/main" id="{DE53DC2E-6593-45C3-9623-5FC481F6E083}"/>
                </a:ext>
              </a:extLst>
            </p:cNvPr>
            <p:cNvSpPr/>
            <p:nvPr/>
          </p:nvSpPr>
          <p:spPr>
            <a:xfrm>
              <a:off x="4807528" y="1866122"/>
              <a:ext cx="5971047" cy="4216023"/>
            </a:xfrm>
            <a:prstGeom prst="roundRect">
              <a:avLst>
                <a:gd name="adj" fmla="val 650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58F19B99-9B8F-4BC2-9FE8-E976C7F6A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9849" y="1534178"/>
              <a:ext cx="936563" cy="611369"/>
            </a:xfrm>
            <a:prstGeom prst="rect">
              <a:avLst/>
            </a:prstGeom>
          </p:spPr>
        </p:pic>
      </p:grpSp>
      <p:grpSp>
        <p:nvGrpSpPr>
          <p:cNvPr id="8" name="Group 7"/>
          <p:cNvGrpSpPr/>
          <p:nvPr/>
        </p:nvGrpSpPr>
        <p:grpSpPr>
          <a:xfrm>
            <a:off x="606302" y="2103367"/>
            <a:ext cx="4071728" cy="3990755"/>
            <a:chOff x="838200" y="1766744"/>
            <a:chExt cx="4071729" cy="4579904"/>
          </a:xfrm>
        </p:grpSpPr>
        <p:grpSp>
          <p:nvGrpSpPr>
            <p:cNvPr id="9" name="Group 8"/>
            <p:cNvGrpSpPr/>
            <p:nvPr/>
          </p:nvGrpSpPr>
          <p:grpSpPr>
            <a:xfrm>
              <a:off x="838200" y="1766744"/>
              <a:ext cx="3932425" cy="706426"/>
              <a:chOff x="838200" y="2071569"/>
              <a:chExt cx="3932425" cy="706426"/>
            </a:xfrm>
          </p:grpSpPr>
          <p:sp>
            <p:nvSpPr>
              <p:cNvPr id="23" name="Rectangle 22"/>
              <p:cNvSpPr/>
              <p:nvPr/>
            </p:nvSpPr>
            <p:spPr>
              <a:xfrm>
                <a:off x="1447800" y="2071569"/>
                <a:ext cx="3322825" cy="706426"/>
              </a:xfrm>
              <a:prstGeom prst="rect">
                <a:avLst/>
              </a:prstGeom>
            </p:spPr>
            <p:txBody>
              <a:bodyPr wrap="square" lIns="0" tIns="0" rIns="0" bIns="0">
                <a:spAutoFit/>
              </a:bodyPr>
              <a:lstStyle/>
              <a:p>
                <a:pPr>
                  <a:spcBef>
                    <a:spcPts val="600"/>
                  </a:spcBef>
                </a:pPr>
                <a:r>
                  <a:rPr lang="en-US" sz="2000" dirty="0">
                    <a:solidFill>
                      <a:srgbClr val="474746">
                        <a:lumMod val="50000"/>
                      </a:srgbClr>
                    </a:solidFill>
                    <a:ea typeface="Amazon Ember" panose="020B0603020204020204" pitchFamily="34" charset="0"/>
                    <a:cs typeface="Amazon Ember" panose="020B0603020204020204" pitchFamily="34" charset="0"/>
                  </a:rPr>
                  <a:t>Multiple Availability Zones and multiple Regions</a:t>
                </a:r>
              </a:p>
            </p:txBody>
          </p:sp>
          <p:sp>
            <p:nvSpPr>
              <p:cNvPr id="24" name="Rectangle: Diagonal Corners Rounded 34">
                <a:extLst>
                  <a:ext uri="{FF2B5EF4-FFF2-40B4-BE49-F238E27FC236}">
                    <a16:creationId xmlns:a16="http://schemas.microsoft.com/office/drawing/2014/main" id="{8B72AA8D-0CF7-4254-947D-0B6BBA2F659E}"/>
                  </a:ext>
                </a:extLst>
              </p:cNvPr>
              <p:cNvSpPr/>
              <p:nvPr/>
            </p:nvSpPr>
            <p:spPr>
              <a:xfrm flipH="1">
                <a:off x="838200" y="2289634"/>
                <a:ext cx="420440" cy="420440"/>
              </a:xfrm>
              <a:prstGeom prst="round2Diag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D" sz="2000" dirty="0">
                    <a:solidFill>
                      <a:prstClr val="white"/>
                    </a:solidFill>
                    <a:latin typeface="Amazon Ember" panose="02000000000000000000" pitchFamily="2" charset="0"/>
                    <a:ea typeface="Amazon Ember" panose="02000000000000000000" pitchFamily="2" charset="0"/>
                    <a:cs typeface="Amazon Ember" panose="020B0603020204020204" pitchFamily="34" charset="0"/>
                  </a:rPr>
                  <a:t>01.</a:t>
                </a:r>
              </a:p>
            </p:txBody>
          </p:sp>
        </p:grpSp>
        <p:grpSp>
          <p:nvGrpSpPr>
            <p:cNvPr id="10" name="Group 9"/>
            <p:cNvGrpSpPr/>
            <p:nvPr/>
          </p:nvGrpSpPr>
          <p:grpSpPr>
            <a:xfrm>
              <a:off x="838200" y="2676070"/>
              <a:ext cx="3526201" cy="706426"/>
              <a:chOff x="838200" y="2172156"/>
              <a:chExt cx="3526201" cy="706426"/>
            </a:xfrm>
          </p:grpSpPr>
          <p:sp>
            <p:nvSpPr>
              <p:cNvPr id="21" name="Rectangle 20"/>
              <p:cNvSpPr/>
              <p:nvPr/>
            </p:nvSpPr>
            <p:spPr>
              <a:xfrm>
                <a:off x="1447800" y="2172156"/>
                <a:ext cx="2916601" cy="706426"/>
              </a:xfrm>
              <a:prstGeom prst="rect">
                <a:avLst/>
              </a:prstGeom>
            </p:spPr>
            <p:txBody>
              <a:bodyPr wrap="square" lIns="0" tIns="0" rIns="0" bIns="0">
                <a:spAutoFit/>
              </a:bodyPr>
              <a:lstStyle/>
              <a:p>
                <a:pPr>
                  <a:spcBef>
                    <a:spcPts val="600"/>
                  </a:spcBef>
                </a:pPr>
                <a:r>
                  <a:rPr lang="en-US" sz="2000" dirty="0">
                    <a:solidFill>
                      <a:srgbClr val="474746">
                        <a:lumMod val="50000"/>
                      </a:srgbClr>
                    </a:solidFill>
                    <a:ea typeface="Amazon Ember" panose="020B0603020204020204" pitchFamily="34" charset="0"/>
                    <a:cs typeface="Amazon Ember" panose="020B0603020204020204" pitchFamily="34" charset="0"/>
                  </a:rPr>
                  <a:t>Health check and failover mechanism</a:t>
                </a:r>
              </a:p>
            </p:txBody>
          </p:sp>
          <p:sp>
            <p:nvSpPr>
              <p:cNvPr id="22" name="Rectangle: Diagonal Corners Rounded 34">
                <a:extLst>
                  <a:ext uri="{FF2B5EF4-FFF2-40B4-BE49-F238E27FC236}">
                    <a16:creationId xmlns:a16="http://schemas.microsoft.com/office/drawing/2014/main" id="{8B72AA8D-0CF7-4254-947D-0B6BBA2F659E}"/>
                  </a:ext>
                </a:extLst>
              </p:cNvPr>
              <p:cNvSpPr/>
              <p:nvPr/>
            </p:nvSpPr>
            <p:spPr>
              <a:xfrm flipH="1">
                <a:off x="838200" y="2329941"/>
                <a:ext cx="420440" cy="420440"/>
              </a:xfrm>
              <a:prstGeom prst="round2Diag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D" sz="20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02.</a:t>
                </a:r>
              </a:p>
            </p:txBody>
          </p:sp>
        </p:grpSp>
        <p:grpSp>
          <p:nvGrpSpPr>
            <p:cNvPr id="11" name="Group 10"/>
            <p:cNvGrpSpPr/>
            <p:nvPr/>
          </p:nvGrpSpPr>
          <p:grpSpPr>
            <a:xfrm>
              <a:off x="838200" y="3449505"/>
              <a:ext cx="3969327" cy="1059640"/>
              <a:chOff x="838200" y="2147299"/>
              <a:chExt cx="3969327" cy="1059640"/>
            </a:xfrm>
          </p:grpSpPr>
          <p:sp>
            <p:nvSpPr>
              <p:cNvPr id="19" name="Rectangle 18"/>
              <p:cNvSpPr/>
              <p:nvPr/>
            </p:nvSpPr>
            <p:spPr>
              <a:xfrm>
                <a:off x="1447800" y="2147299"/>
                <a:ext cx="3359727" cy="1059640"/>
              </a:xfrm>
              <a:prstGeom prst="rect">
                <a:avLst/>
              </a:prstGeom>
            </p:spPr>
            <p:txBody>
              <a:bodyPr wrap="square" lIns="0" tIns="0" rIns="0" bIns="0">
                <a:spAutoFit/>
              </a:bodyPr>
              <a:lstStyle/>
              <a:p>
                <a:r>
                  <a:rPr lang="en-US" sz="2000" dirty="0">
                    <a:solidFill>
                      <a:srgbClr val="474746">
                        <a:lumMod val="50000"/>
                      </a:srgbClr>
                    </a:solidFill>
                    <a:ea typeface="Amazon Ember" panose="020B0603020204020204" pitchFamily="34" charset="0"/>
                    <a:cs typeface="Amazon Ember" panose="020B0603020204020204" pitchFamily="34" charset="0"/>
                  </a:rPr>
                  <a:t>Stateless application – store session state in cache server or DB </a:t>
                </a:r>
              </a:p>
            </p:txBody>
          </p:sp>
          <p:sp>
            <p:nvSpPr>
              <p:cNvPr id="20" name="Rectangle: Diagonal Corners Rounded 34">
                <a:extLst>
                  <a:ext uri="{FF2B5EF4-FFF2-40B4-BE49-F238E27FC236}">
                    <a16:creationId xmlns:a16="http://schemas.microsoft.com/office/drawing/2014/main" id="{8B72AA8D-0CF7-4254-947D-0B6BBA2F659E}"/>
                  </a:ext>
                </a:extLst>
              </p:cNvPr>
              <p:cNvSpPr/>
              <p:nvPr/>
            </p:nvSpPr>
            <p:spPr>
              <a:xfrm flipH="1">
                <a:off x="838200" y="2387189"/>
                <a:ext cx="420440" cy="420440"/>
              </a:xfrm>
              <a:prstGeom prst="round2Diag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D" sz="20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03.</a:t>
                </a:r>
              </a:p>
            </p:txBody>
          </p:sp>
        </p:grpSp>
        <p:grpSp>
          <p:nvGrpSpPr>
            <p:cNvPr id="12" name="Group 11"/>
            <p:cNvGrpSpPr/>
            <p:nvPr/>
          </p:nvGrpSpPr>
          <p:grpSpPr>
            <a:xfrm>
              <a:off x="838200" y="4580582"/>
              <a:ext cx="4071729" cy="1766066"/>
              <a:chOff x="838200" y="2469636"/>
              <a:chExt cx="4071729" cy="1766066"/>
            </a:xfrm>
          </p:grpSpPr>
          <p:sp>
            <p:nvSpPr>
              <p:cNvPr id="16" name="Rectangle 15"/>
              <p:cNvSpPr/>
              <p:nvPr/>
            </p:nvSpPr>
            <p:spPr>
              <a:xfrm>
                <a:off x="1447800" y="2469636"/>
                <a:ext cx="3462129" cy="1766066"/>
              </a:xfrm>
              <a:prstGeom prst="rect">
                <a:avLst/>
              </a:prstGeom>
            </p:spPr>
            <p:txBody>
              <a:bodyPr wrap="square" lIns="0" tIns="0" rIns="0" bIns="0">
                <a:spAutoFit/>
              </a:bodyPr>
              <a:lstStyle/>
              <a:p>
                <a:pPr>
                  <a:spcBef>
                    <a:spcPts val="600"/>
                  </a:spcBef>
                </a:pPr>
                <a:r>
                  <a:rPr lang="en-US" sz="2000" dirty="0">
                    <a:solidFill>
                      <a:srgbClr val="474746">
                        <a:lumMod val="50000"/>
                      </a:srgbClr>
                    </a:solidFill>
                    <a:ea typeface="Amazon Ember" panose="020B0603020204020204" pitchFamily="34" charset="0"/>
                    <a:cs typeface="Amazon Ember" panose="020B0603020204020204" pitchFamily="34" charset="0"/>
                  </a:rPr>
                  <a:t>Understand which service can help you to achieve—for example</a:t>
                </a:r>
                <a:r>
                  <a:rPr lang="en-US" sz="2000" dirty="0">
                    <a:ea typeface="Amazon Ember" panose="020B0603020204020204" pitchFamily="34" charset="0"/>
                    <a:cs typeface="Amazon Ember" panose="020B0603020204020204" pitchFamily="34" charset="0"/>
                  </a:rPr>
                  <a:t>, Auto Scaling </a:t>
                </a:r>
                <a:r>
                  <a:rPr lang="en-US" sz="2000" dirty="0">
                    <a:solidFill>
                      <a:srgbClr val="474746">
                        <a:lumMod val="50000"/>
                      </a:srgbClr>
                    </a:solidFill>
                    <a:ea typeface="Amazon Ember" panose="020B0603020204020204" pitchFamily="34" charset="0"/>
                    <a:cs typeface="Amazon Ember" panose="020B0603020204020204" pitchFamily="34" charset="0"/>
                  </a:rPr>
                  <a:t>can help you maintain high availability and scalability</a:t>
                </a:r>
              </a:p>
            </p:txBody>
          </p:sp>
          <p:sp>
            <p:nvSpPr>
              <p:cNvPr id="17" name="Rectangle: Diagonal Corners Rounded 34">
                <a:extLst>
                  <a:ext uri="{FF2B5EF4-FFF2-40B4-BE49-F238E27FC236}">
                    <a16:creationId xmlns:a16="http://schemas.microsoft.com/office/drawing/2014/main" id="{8B72AA8D-0CF7-4254-947D-0B6BBA2F659E}"/>
                  </a:ext>
                </a:extLst>
              </p:cNvPr>
              <p:cNvSpPr/>
              <p:nvPr/>
            </p:nvSpPr>
            <p:spPr>
              <a:xfrm flipH="1">
                <a:off x="838200" y="2561590"/>
                <a:ext cx="420440" cy="420440"/>
              </a:xfrm>
              <a:prstGeom prst="round2Diag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D" sz="20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04.</a:t>
                </a:r>
              </a:p>
            </p:txBody>
          </p:sp>
          <p:sp>
            <p:nvSpPr>
              <p:cNvPr id="18" name="Rectangle 17"/>
              <p:cNvSpPr/>
              <p:nvPr/>
            </p:nvSpPr>
            <p:spPr>
              <a:xfrm>
                <a:off x="1447800" y="2708026"/>
                <a:ext cx="2916601" cy="307777"/>
              </a:xfrm>
              <a:prstGeom prst="rect">
                <a:avLst/>
              </a:prstGeom>
            </p:spPr>
            <p:txBody>
              <a:bodyPr wrap="square" lIns="0" tIns="0" rIns="0" bIns="0">
                <a:spAutoFit/>
              </a:bodyPr>
              <a:lstStyle/>
              <a:p>
                <a:pPr>
                  <a:spcBef>
                    <a:spcPts val="600"/>
                  </a:spcBef>
                </a:pP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3" name="Straight Connector 12"/>
            <p:cNvCxnSpPr/>
            <p:nvPr/>
          </p:nvCxnSpPr>
          <p:spPr>
            <a:xfrm>
              <a:off x="1447799" y="2568817"/>
              <a:ext cx="29166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447799" y="3447578"/>
              <a:ext cx="29166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89120" y="4551630"/>
              <a:ext cx="291660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079583" y="2352529"/>
            <a:ext cx="6816229" cy="3741593"/>
            <a:chOff x="5129849" y="2310843"/>
            <a:chExt cx="6816229" cy="3741593"/>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482" y="2416669"/>
              <a:ext cx="604908" cy="725889"/>
            </a:xfrm>
            <a:prstGeom prst="rect">
              <a:avLst/>
            </a:prstGeom>
          </p:spPr>
        </p:pic>
        <p:grpSp>
          <p:nvGrpSpPr>
            <p:cNvPr id="27" name="Group 26"/>
            <p:cNvGrpSpPr/>
            <p:nvPr/>
          </p:nvGrpSpPr>
          <p:grpSpPr>
            <a:xfrm>
              <a:off x="5129849" y="3388795"/>
              <a:ext cx="853548" cy="1270595"/>
              <a:chOff x="5129849" y="3388795"/>
              <a:chExt cx="853548" cy="1270595"/>
            </a:xfrm>
          </p:grpSpPr>
          <p:pic>
            <p:nvPicPr>
              <p:cNvPr id="64" name="Picture 63"/>
              <p:cNvPicPr>
                <a:picLocks noChangeAspect="1"/>
              </p:cNvPicPr>
              <p:nvPr/>
            </p:nvPicPr>
            <p:blipFill rotWithShape="1">
              <a:blip r:embed="rId5"/>
              <a:srcRect l="16842" t="71137" r="77860" b="12696"/>
              <a:stretch/>
            </p:blipFill>
            <p:spPr>
              <a:xfrm>
                <a:off x="5262728" y="3388795"/>
                <a:ext cx="587791" cy="679990"/>
              </a:xfrm>
              <a:prstGeom prst="rect">
                <a:avLst/>
              </a:prstGeom>
            </p:spPr>
          </p:pic>
          <p:sp>
            <p:nvSpPr>
              <p:cNvPr id="65" name="Rectangle 64"/>
              <p:cNvSpPr/>
              <p:nvPr/>
            </p:nvSpPr>
            <p:spPr>
              <a:xfrm>
                <a:off x="5129849" y="4166947"/>
                <a:ext cx="853548" cy="492443"/>
              </a:xfrm>
              <a:prstGeom prst="rect">
                <a:avLst/>
              </a:prstGeom>
            </p:spPr>
            <p:txBody>
              <a:bodyPr wrap="square" lIns="0" tIns="0" rIns="0" bIns="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Auto Scaling</a:t>
                </a:r>
              </a:p>
            </p:txBody>
          </p:sp>
        </p:grpSp>
        <p:grpSp>
          <p:nvGrpSpPr>
            <p:cNvPr id="28" name="Group 27"/>
            <p:cNvGrpSpPr/>
            <p:nvPr/>
          </p:nvGrpSpPr>
          <p:grpSpPr>
            <a:xfrm>
              <a:off x="9688930" y="3441219"/>
              <a:ext cx="1156236" cy="935872"/>
              <a:chOff x="9697355" y="3477296"/>
              <a:chExt cx="1156236" cy="935872"/>
            </a:xfrm>
          </p:grpSpPr>
          <p:pic>
            <p:nvPicPr>
              <p:cNvPr id="62" name="Picture 61" descr="EC2-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6519" y="3477296"/>
                <a:ext cx="699386" cy="628249"/>
              </a:xfrm>
              <a:prstGeom prst="rect">
                <a:avLst/>
              </a:prstGeom>
            </p:spPr>
          </p:pic>
          <p:sp>
            <p:nvSpPr>
              <p:cNvPr id="63" name="Rectangle 62"/>
              <p:cNvSpPr/>
              <p:nvPr/>
            </p:nvSpPr>
            <p:spPr>
              <a:xfrm>
                <a:off x="9697355" y="4166947"/>
                <a:ext cx="1156236" cy="246221"/>
              </a:xfrm>
              <a:prstGeom prst="rect">
                <a:avLst/>
              </a:prstGeom>
            </p:spPr>
            <p:txBody>
              <a:bodyPr wrap="square" lIns="0" tIns="0" rIns="0" bIns="0">
                <a:spAutoFit/>
              </a:bodyPr>
              <a:lstStyle/>
              <a:p>
                <a:pPr algn="ctr"/>
                <a:r>
                  <a:rPr lang="en-US" sz="1600" dirty="0">
                    <a:ea typeface="Amazon Ember" panose="020B0603020204020204" pitchFamily="34" charset="0"/>
                    <a:cs typeface="Amazon Ember" panose="020B0603020204020204" pitchFamily="34" charset="0"/>
                  </a:rPr>
                  <a:t>Application</a:t>
                </a:r>
              </a:p>
            </p:txBody>
          </p:sp>
        </p:grpSp>
        <p:grpSp>
          <p:nvGrpSpPr>
            <p:cNvPr id="29" name="Group 28"/>
            <p:cNvGrpSpPr/>
            <p:nvPr/>
          </p:nvGrpSpPr>
          <p:grpSpPr>
            <a:xfrm>
              <a:off x="8553031" y="3441219"/>
              <a:ext cx="1108051" cy="935872"/>
              <a:chOff x="8389730" y="3477296"/>
              <a:chExt cx="1108051" cy="935872"/>
            </a:xfrm>
          </p:grpSpPr>
          <p:pic>
            <p:nvPicPr>
              <p:cNvPr id="60" name="Picture 61" descr="EC2-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62281" y="3477296"/>
                <a:ext cx="699386" cy="628249"/>
              </a:xfrm>
              <a:prstGeom prst="rect">
                <a:avLst/>
              </a:prstGeom>
            </p:spPr>
          </p:pic>
          <p:sp>
            <p:nvSpPr>
              <p:cNvPr id="61" name="Rectangle 60"/>
              <p:cNvSpPr/>
              <p:nvPr/>
            </p:nvSpPr>
            <p:spPr>
              <a:xfrm>
                <a:off x="8389730" y="4166947"/>
                <a:ext cx="1108051" cy="246221"/>
              </a:xfrm>
              <a:prstGeom prst="rect">
                <a:avLst/>
              </a:prstGeom>
            </p:spPr>
            <p:txBody>
              <a:bodyPr wrap="square" lIns="0" tIns="0" rIns="0" bIns="0">
                <a:spAutoFit/>
              </a:bodyPr>
              <a:lstStyle/>
              <a:p>
                <a:pPr algn="ctr"/>
                <a:r>
                  <a:rPr lang="en-US" sz="1600" dirty="0">
                    <a:ea typeface="Amazon Ember" panose="020B0603020204020204" pitchFamily="34" charset="0"/>
                    <a:cs typeface="Amazon Ember" panose="020B0603020204020204" pitchFamily="34" charset="0"/>
                  </a:rPr>
                  <a:t>Application</a:t>
                </a:r>
              </a:p>
            </p:txBody>
          </p:sp>
        </p:grpSp>
        <p:grpSp>
          <p:nvGrpSpPr>
            <p:cNvPr id="30" name="Group 29"/>
            <p:cNvGrpSpPr/>
            <p:nvPr/>
          </p:nvGrpSpPr>
          <p:grpSpPr>
            <a:xfrm>
              <a:off x="7322173" y="3441219"/>
              <a:ext cx="1088579" cy="935872"/>
              <a:chOff x="7572156" y="3477296"/>
              <a:chExt cx="1088579" cy="935872"/>
            </a:xfrm>
          </p:grpSpPr>
          <p:pic>
            <p:nvPicPr>
              <p:cNvPr id="58" name="Picture 61" descr="EC2-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33053" y="3477296"/>
                <a:ext cx="699386" cy="628249"/>
              </a:xfrm>
              <a:prstGeom prst="rect">
                <a:avLst/>
              </a:prstGeom>
            </p:spPr>
          </p:pic>
          <p:sp>
            <p:nvSpPr>
              <p:cNvPr id="59" name="Rectangle 58"/>
              <p:cNvSpPr/>
              <p:nvPr/>
            </p:nvSpPr>
            <p:spPr>
              <a:xfrm>
                <a:off x="7572156" y="4166947"/>
                <a:ext cx="1088579" cy="246221"/>
              </a:xfrm>
              <a:prstGeom prst="rect">
                <a:avLst/>
              </a:prstGeom>
            </p:spPr>
            <p:txBody>
              <a:bodyPr wrap="square" lIns="0" tIns="0" rIns="0" bIns="0">
                <a:spAutoFit/>
              </a:bodyPr>
              <a:lstStyle/>
              <a:p>
                <a:pPr algn="ctr"/>
                <a:r>
                  <a:rPr lang="en-US" sz="1600" dirty="0">
                    <a:ea typeface="Amazon Ember" panose="020B0603020204020204" pitchFamily="34" charset="0"/>
                    <a:cs typeface="Amazon Ember" panose="020B0603020204020204" pitchFamily="34" charset="0"/>
                  </a:rPr>
                  <a:t>Application</a:t>
                </a:r>
              </a:p>
            </p:txBody>
          </p:sp>
        </p:grpSp>
        <p:grpSp>
          <p:nvGrpSpPr>
            <p:cNvPr id="31" name="Group 30"/>
            <p:cNvGrpSpPr/>
            <p:nvPr/>
          </p:nvGrpSpPr>
          <p:grpSpPr>
            <a:xfrm>
              <a:off x="6087597" y="3441219"/>
              <a:ext cx="1139471" cy="935872"/>
              <a:chOff x="6096022" y="3477296"/>
              <a:chExt cx="1139471" cy="935872"/>
            </a:xfrm>
          </p:grpSpPr>
          <p:pic>
            <p:nvPicPr>
              <p:cNvPr id="56" name="Picture 61" descr="EC2-Instanc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48983" y="3477296"/>
                <a:ext cx="699386" cy="628249"/>
              </a:xfrm>
              <a:prstGeom prst="rect">
                <a:avLst/>
              </a:prstGeom>
            </p:spPr>
          </p:pic>
          <p:sp>
            <p:nvSpPr>
              <p:cNvPr id="57" name="Rectangle 56"/>
              <p:cNvSpPr/>
              <p:nvPr/>
            </p:nvSpPr>
            <p:spPr>
              <a:xfrm>
                <a:off x="6096022" y="4166947"/>
                <a:ext cx="1139471" cy="246221"/>
              </a:xfrm>
              <a:prstGeom prst="rect">
                <a:avLst/>
              </a:prstGeom>
            </p:spPr>
            <p:txBody>
              <a:bodyPr wrap="square" lIns="0" tIns="0" rIns="0" bIns="0">
                <a:spAutoFit/>
              </a:bodyPr>
              <a:lstStyle/>
              <a:p>
                <a:pPr algn="ctr"/>
                <a:r>
                  <a:rPr lang="en-US" sz="1600" dirty="0">
                    <a:ea typeface="Amazon Ember" panose="020B0603020204020204" pitchFamily="34" charset="0"/>
                    <a:cs typeface="Amazon Ember" panose="020B0603020204020204" pitchFamily="34" charset="0"/>
                  </a:rPr>
                  <a:t>Application</a:t>
                </a:r>
              </a:p>
            </p:txBody>
          </p:sp>
        </p:grpSp>
        <p:sp>
          <p:nvSpPr>
            <p:cNvPr id="32" name="Rounded Rectangle 31"/>
            <p:cNvSpPr/>
            <p:nvPr/>
          </p:nvSpPr>
          <p:spPr>
            <a:xfrm>
              <a:off x="5958072" y="3231046"/>
              <a:ext cx="4887728" cy="1201254"/>
            </a:xfrm>
            <a:prstGeom prst="roundRect">
              <a:avLst>
                <a:gd name="adj" fmla="val 12037"/>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Picture 34" descr="Table.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27124" y="4896064"/>
              <a:ext cx="692136" cy="621735"/>
            </a:xfrm>
            <a:prstGeom prst="rect">
              <a:avLst/>
            </a:prstGeom>
          </p:spPr>
        </p:pic>
        <p:sp>
          <p:nvSpPr>
            <p:cNvPr id="34" name="Rectangle 33"/>
            <p:cNvSpPr/>
            <p:nvPr/>
          </p:nvSpPr>
          <p:spPr>
            <a:xfrm>
              <a:off x="8410752" y="5564468"/>
              <a:ext cx="1092886" cy="246221"/>
            </a:xfrm>
            <a:prstGeom prst="rect">
              <a:avLst/>
            </a:prstGeom>
          </p:spPr>
          <p:txBody>
            <a:bodyPr wrap="square" lIns="0" tIns="0" rIns="0" bIns="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DynamoDB</a:t>
              </a:r>
            </a:p>
          </p:txBody>
        </p:sp>
        <p:sp>
          <p:nvSpPr>
            <p:cNvPr id="35" name="Rectangle 34"/>
            <p:cNvSpPr/>
            <p:nvPr/>
          </p:nvSpPr>
          <p:spPr>
            <a:xfrm>
              <a:off x="7972398" y="5806215"/>
              <a:ext cx="2215136" cy="246221"/>
            </a:xfrm>
            <a:prstGeom prst="rect">
              <a:avLst/>
            </a:prstGeom>
          </p:spPr>
          <p:txBody>
            <a:bodyPr wrap="square" lIns="0" tIns="0" rIns="0" bIns="0" anchor="ctr" anchorCtr="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State Information</a:t>
              </a:r>
            </a:p>
          </p:txBody>
        </p:sp>
        <p:grpSp>
          <p:nvGrpSpPr>
            <p:cNvPr id="36" name="Group 35"/>
            <p:cNvGrpSpPr/>
            <p:nvPr/>
          </p:nvGrpSpPr>
          <p:grpSpPr>
            <a:xfrm>
              <a:off x="6675274" y="4351613"/>
              <a:ext cx="3440430" cy="855319"/>
              <a:chOff x="6675274" y="4351613"/>
              <a:chExt cx="3440430" cy="855319"/>
            </a:xfrm>
          </p:grpSpPr>
          <p:cxnSp>
            <p:nvCxnSpPr>
              <p:cNvPr id="50" name="Straight Connector 49"/>
              <p:cNvCxnSpPr/>
              <p:nvPr/>
            </p:nvCxnSpPr>
            <p:spPr>
              <a:xfrm>
                <a:off x="6675274" y="4351613"/>
                <a:ext cx="0" cy="85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675275" y="5206932"/>
                <a:ext cx="1867747" cy="0"/>
              </a:xfrm>
              <a:prstGeom prst="line">
                <a:avLst/>
              </a:prstGeom>
              <a:ln>
                <a:head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830680" y="4351613"/>
                <a:ext cx="0" cy="855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973192" y="4351613"/>
                <a:ext cx="0" cy="544451"/>
              </a:xfrm>
              <a:prstGeom prst="line">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15704" y="4351613"/>
                <a:ext cx="0" cy="272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8973193" y="4623838"/>
                <a:ext cx="114251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6675274" y="2680113"/>
              <a:ext cx="1325726" cy="754124"/>
              <a:chOff x="6675274" y="2680113"/>
              <a:chExt cx="1325726" cy="754124"/>
            </a:xfrm>
          </p:grpSpPr>
          <p:cxnSp>
            <p:nvCxnSpPr>
              <p:cNvPr id="48" name="Straight Connector 47"/>
              <p:cNvCxnSpPr/>
              <p:nvPr/>
            </p:nvCxnSpPr>
            <p:spPr>
              <a:xfrm>
                <a:off x="6675274" y="2680113"/>
                <a:ext cx="0" cy="754124"/>
              </a:xfrm>
              <a:prstGeom prst="line">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675274" y="2680113"/>
                <a:ext cx="13257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flipH="1">
              <a:off x="8802872" y="2680113"/>
              <a:ext cx="1325726" cy="754124"/>
              <a:chOff x="6675274" y="2680113"/>
              <a:chExt cx="1325726" cy="754124"/>
            </a:xfrm>
          </p:grpSpPr>
          <p:cxnSp>
            <p:nvCxnSpPr>
              <p:cNvPr id="46" name="Straight Connector 45"/>
              <p:cNvCxnSpPr/>
              <p:nvPr/>
            </p:nvCxnSpPr>
            <p:spPr>
              <a:xfrm flipH="1">
                <a:off x="6675274" y="2680113"/>
                <a:ext cx="0" cy="754124"/>
              </a:xfrm>
              <a:prstGeom prst="line">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675274" y="2680113"/>
                <a:ext cx="13257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8802872" y="2871004"/>
              <a:ext cx="170320" cy="570215"/>
              <a:chOff x="8802872" y="2871004"/>
              <a:chExt cx="170320" cy="570215"/>
            </a:xfrm>
          </p:grpSpPr>
          <p:cxnSp>
            <p:nvCxnSpPr>
              <p:cNvPr id="44" name="Straight Connector 43"/>
              <p:cNvCxnSpPr/>
              <p:nvPr/>
            </p:nvCxnSpPr>
            <p:spPr>
              <a:xfrm>
                <a:off x="8973192" y="2871004"/>
                <a:ext cx="0" cy="570215"/>
              </a:xfrm>
              <a:prstGeom prst="line">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802872" y="2871004"/>
                <a:ext cx="1703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a:off x="7830680" y="2871004"/>
              <a:ext cx="170320" cy="570215"/>
              <a:chOff x="8802872" y="2871004"/>
              <a:chExt cx="170320" cy="570215"/>
            </a:xfrm>
          </p:grpSpPr>
          <p:cxnSp>
            <p:nvCxnSpPr>
              <p:cNvPr id="42" name="Straight Connector 41"/>
              <p:cNvCxnSpPr>
                <a:endCxn id="58" idx="0"/>
              </p:cNvCxnSpPr>
              <p:nvPr/>
            </p:nvCxnSpPr>
            <p:spPr>
              <a:xfrm flipH="1">
                <a:off x="8971109" y="2871004"/>
                <a:ext cx="2083" cy="570215"/>
              </a:xfrm>
              <a:prstGeom prst="line">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802872" y="2871004"/>
                <a:ext cx="17032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802872" y="2310843"/>
              <a:ext cx="3143206" cy="246221"/>
            </a:xfrm>
            <a:prstGeom prst="rect">
              <a:avLst/>
            </a:prstGeom>
          </p:spPr>
          <p:txBody>
            <a:bodyPr wrap="square" lIns="0" tIns="0" rIns="0" bIns="0" anchor="ctr" anchorCtr="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ELB</a:t>
              </a:r>
            </a:p>
          </p:txBody>
        </p:sp>
      </p:grpSp>
    </p:spTree>
    <p:extLst>
      <p:ext uri="{BB962C8B-B14F-4D97-AF65-F5344CB8AC3E}">
        <p14:creationId xmlns:p14="http://schemas.microsoft.com/office/powerpoint/2010/main" val="387846771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Deployment and Maintenance</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15</a:t>
            </a:fld>
            <a:endParaRPr lang="en-US"/>
          </a:p>
        </p:txBody>
      </p:sp>
      <p:sp>
        <p:nvSpPr>
          <p:cNvPr id="5" name="TextBox 4"/>
          <p:cNvSpPr txBox="1"/>
          <p:nvPr/>
        </p:nvSpPr>
        <p:spPr>
          <a:xfrm>
            <a:off x="8509980" y="4173366"/>
            <a:ext cx="2554033" cy="830997"/>
          </a:xfrm>
          <a:prstGeom prst="rect">
            <a:avLst/>
          </a:prstGeom>
          <a:noFill/>
        </p:spPr>
        <p:txBody>
          <a:bodyPr wrap="square" rtlCol="0">
            <a:spAutoFit/>
          </a:bodyPr>
          <a:lstStyle/>
          <a:p>
            <a:pPr algn="ctr"/>
            <a:r>
              <a:rPr lang="en-US" sz="2400" dirty="0">
                <a:ea typeface="Amazon Ember" panose="020B0603020204020204" pitchFamily="34" charset="0"/>
                <a:cs typeface="Amazon Ember" panose="020B0603020204020204" pitchFamily="34" charset="0"/>
              </a:rPr>
              <a:t>AWS</a:t>
            </a:r>
            <a:br>
              <a:rPr lang="en-US" sz="2400" dirty="0">
                <a:ea typeface="Amazon Ember" panose="020B0603020204020204" pitchFamily="34" charset="0"/>
                <a:cs typeface="Amazon Ember" panose="020B0603020204020204" pitchFamily="34" charset="0"/>
              </a:rPr>
            </a:br>
            <a:r>
              <a:rPr lang="en-US" sz="2400" dirty="0">
                <a:ea typeface="Amazon Ember" panose="020B0603020204020204" pitchFamily="34" charset="0"/>
                <a:cs typeface="Amazon Ember" panose="020B0603020204020204" pitchFamily="34" charset="0"/>
              </a:rPr>
              <a:t>CloudFormation</a:t>
            </a:r>
          </a:p>
        </p:txBody>
      </p:sp>
      <p:pic>
        <p:nvPicPr>
          <p:cNvPr id="6" name="Picture 5" descr="cloudform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0252" y="2391089"/>
            <a:ext cx="1733488" cy="1733488"/>
          </a:xfrm>
          <a:prstGeom prst="rect">
            <a:avLst/>
          </a:prstGeom>
          <a:ln>
            <a:noFill/>
          </a:ln>
        </p:spPr>
      </p:pic>
      <p:sp>
        <p:nvSpPr>
          <p:cNvPr id="9" name="TextBox 8"/>
          <p:cNvSpPr txBox="1"/>
          <p:nvPr/>
        </p:nvSpPr>
        <p:spPr>
          <a:xfrm>
            <a:off x="7837996" y="1640704"/>
            <a:ext cx="3898001" cy="954107"/>
          </a:xfrm>
          <a:prstGeom prst="rect">
            <a:avLst/>
          </a:prstGeom>
          <a:noFill/>
        </p:spPr>
        <p:txBody>
          <a:bodyPr wrap="square" rtlCol="0">
            <a:spAutoFit/>
          </a:bodyPr>
          <a:lstStyle/>
          <a:p>
            <a:pPr algn="ctr">
              <a:defRPr/>
            </a:pPr>
            <a:r>
              <a:rPr lang="en-US" sz="2800" dirty="0">
                <a:latin typeface="Amazon Ember" panose="020B0603020204020204" pitchFamily="34" charset="0"/>
                <a:ea typeface="Amazon Ember" panose="020B0603020204020204" pitchFamily="34" charset="0"/>
                <a:cs typeface="Amazon Ember" panose="020B0603020204020204" pitchFamily="34" charset="0"/>
              </a:rPr>
              <a:t>Define the infrastructure</a:t>
            </a:r>
          </a:p>
        </p:txBody>
      </p:sp>
      <p:sp>
        <p:nvSpPr>
          <p:cNvPr id="7" name="TextBox 6"/>
          <p:cNvSpPr txBox="1"/>
          <p:nvPr/>
        </p:nvSpPr>
        <p:spPr>
          <a:xfrm>
            <a:off x="5238266" y="4173366"/>
            <a:ext cx="1564852" cy="830997"/>
          </a:xfrm>
          <a:prstGeom prst="rect">
            <a:avLst/>
          </a:prstGeom>
          <a:noFill/>
        </p:spPr>
        <p:txBody>
          <a:bodyPr wrap="none" rtlCol="0">
            <a:spAutoFit/>
          </a:bodyPr>
          <a:lstStyle/>
          <a:p>
            <a:pPr algn="ctr"/>
            <a:r>
              <a:rPr lang="en-US" sz="2400" dirty="0">
                <a:ea typeface="Amazon Ember" panose="020B0603020204020204" pitchFamily="34" charset="0"/>
                <a:cs typeface="Amazon Ember" panose="020B0603020204020204" pitchFamily="34" charset="0"/>
              </a:rPr>
              <a:t>AWS</a:t>
            </a:r>
            <a:br>
              <a:rPr lang="en-US" sz="2400" dirty="0">
                <a:ea typeface="Amazon Ember" panose="020B0603020204020204" pitchFamily="34" charset="0"/>
                <a:cs typeface="Amazon Ember" panose="020B0603020204020204" pitchFamily="34" charset="0"/>
              </a:rPr>
            </a:br>
            <a:r>
              <a:rPr lang="en-US" sz="2400" dirty="0">
                <a:ea typeface="Amazon Ember" panose="020B0603020204020204" pitchFamily="34" charset="0"/>
                <a:cs typeface="Amazon Ember" panose="020B0603020204020204" pitchFamily="34" charset="0"/>
              </a:rPr>
              <a:t>OpsWorks</a:t>
            </a:r>
          </a:p>
        </p:txBody>
      </p:sp>
      <p:pic>
        <p:nvPicPr>
          <p:cNvPr id="8" name="Picture 7" descr="opswork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5912" y="2437722"/>
            <a:ext cx="1649561" cy="1649561"/>
          </a:xfrm>
          <a:prstGeom prst="rect">
            <a:avLst/>
          </a:prstGeom>
          <a:ln>
            <a:noFill/>
          </a:ln>
        </p:spPr>
      </p:pic>
      <p:sp>
        <p:nvSpPr>
          <p:cNvPr id="10" name="TextBox 9"/>
          <p:cNvSpPr txBox="1"/>
          <p:nvPr/>
        </p:nvSpPr>
        <p:spPr>
          <a:xfrm>
            <a:off x="4218495" y="1643754"/>
            <a:ext cx="3604394" cy="1261884"/>
          </a:xfrm>
          <a:prstGeom prst="rect">
            <a:avLst/>
          </a:prstGeom>
          <a:noFill/>
        </p:spPr>
        <p:txBody>
          <a:bodyPr wrap="squar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Manage infrastructure</a:t>
            </a:r>
          </a:p>
          <a:p>
            <a:pPr marL="285750" indent="-285750">
              <a:buFont typeface="Arial" panose="020B0604020202020204" pitchFamily="34" charset="0"/>
              <a:buChar char="•"/>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p:cNvSpPr txBox="1"/>
          <p:nvPr/>
        </p:nvSpPr>
        <p:spPr>
          <a:xfrm>
            <a:off x="621988" y="1654072"/>
            <a:ext cx="3581400" cy="954107"/>
          </a:xfrm>
          <a:prstGeom prst="rect">
            <a:avLst/>
          </a:prstGeom>
          <a:noFill/>
        </p:spPr>
        <p:txBody>
          <a:bodyPr wrap="square" rtlCol="0">
            <a:spAutoFit/>
          </a:bodyPr>
          <a:lstStyle/>
          <a:p>
            <a:pPr algn="ctr"/>
            <a:r>
              <a:rPr lang="en-US" sz="2800" dirty="0">
                <a:latin typeface="Amazon Ember" panose="02000000000000000000" pitchFamily="2" charset="0"/>
                <a:ea typeface="Amazon Ember" panose="02000000000000000000" pitchFamily="2" charset="0"/>
                <a:cs typeface="Amazon Ember" panose="020B0603020204020204" pitchFamily="34" charset="0"/>
              </a:rPr>
              <a:t>Deploy code into the cloud</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7709" y="2717922"/>
            <a:ext cx="889959" cy="1245943"/>
          </a:xfrm>
          <a:prstGeom prst="rect">
            <a:avLst/>
          </a:prstGeom>
          <a:ln>
            <a:noFill/>
          </a:ln>
        </p:spPr>
      </p:pic>
      <p:sp>
        <p:nvSpPr>
          <p:cNvPr id="13" name="TextBox 502"/>
          <p:cNvSpPr txBox="1"/>
          <p:nvPr/>
        </p:nvSpPr>
        <p:spPr>
          <a:xfrm>
            <a:off x="1620337" y="4173366"/>
            <a:ext cx="1584702" cy="830997"/>
          </a:xfrm>
          <a:prstGeom prst="rect">
            <a:avLst/>
          </a:prstGeom>
          <a:noFill/>
        </p:spPr>
        <p:txBody>
          <a:bodyPr wrap="square" lIns="91440" tIns="45720" rIns="9144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r>
              <a:rPr lang="en-US" sz="2400" dirty="0">
                <a:ea typeface="Amazon Ember" panose="020B0603020204020204" pitchFamily="34" charset="0"/>
                <a:cs typeface="Amazon Ember" panose="020B0603020204020204" pitchFamily="34" charset="0"/>
              </a:rPr>
              <a:t>AWS Elastic Beanstalk</a:t>
            </a:r>
          </a:p>
        </p:txBody>
      </p:sp>
    </p:spTree>
    <p:extLst>
      <p:ext uri="{BB962C8B-B14F-4D97-AF65-F5344CB8AC3E}">
        <p14:creationId xmlns:p14="http://schemas.microsoft.com/office/powerpoint/2010/main" val="409289820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AWS Elastic Beanstalk</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16</a:t>
            </a:fld>
            <a:endParaRPr lang="en-US"/>
          </a:p>
        </p:txBody>
      </p:sp>
      <p:sp>
        <p:nvSpPr>
          <p:cNvPr id="5" name="Rectangle 4">
            <a:extLst>
              <a:ext uri="{FF2B5EF4-FFF2-40B4-BE49-F238E27FC236}">
                <a16:creationId xmlns:a16="http://schemas.microsoft.com/office/drawing/2014/main" id="{E9C09194-A68A-49D4-B7C5-C7B12D77E527}"/>
              </a:ext>
            </a:extLst>
          </p:cNvPr>
          <p:cNvSpPr/>
          <p:nvPr/>
        </p:nvSpPr>
        <p:spPr>
          <a:xfrm>
            <a:off x="838200" y="1247810"/>
            <a:ext cx="4774250" cy="1107996"/>
          </a:xfrm>
          <a:prstGeom prst="rect">
            <a:avLst/>
          </a:prstGeom>
        </p:spPr>
        <p:txBody>
          <a:bodyPr wrap="square" lIns="0" tIns="0" rIns="0" bIns="0">
            <a:spAutoFit/>
          </a:bodyPr>
          <a:lstStyle/>
          <a:p>
            <a:r>
              <a:rPr lang="en-US" sz="2400" dirty="0">
                <a:ea typeface="Amazon Ember" panose="020B0603020204020204" pitchFamily="34" charset="0"/>
                <a:cs typeface="Amazon Ember" panose="020B0603020204020204" pitchFamily="34" charset="0"/>
              </a:rPr>
              <a:t>Deploy applications without worrying about the details of underlying technologies</a:t>
            </a:r>
          </a:p>
        </p:txBody>
      </p:sp>
      <p:sp>
        <p:nvSpPr>
          <p:cNvPr id="6" name="Rectangle 5">
            <a:extLst>
              <a:ext uri="{FF2B5EF4-FFF2-40B4-BE49-F238E27FC236}">
                <a16:creationId xmlns:a16="http://schemas.microsoft.com/office/drawing/2014/main" id="{E9C09194-A68A-49D4-B7C5-C7B12D77E527}"/>
              </a:ext>
            </a:extLst>
          </p:cNvPr>
          <p:cNvSpPr/>
          <p:nvPr/>
        </p:nvSpPr>
        <p:spPr>
          <a:xfrm>
            <a:off x="838200" y="2566255"/>
            <a:ext cx="3385648" cy="1708160"/>
          </a:xfrm>
          <a:prstGeom prst="rect">
            <a:avLst/>
          </a:prstGeom>
        </p:spPr>
        <p:txBody>
          <a:bodyPr wrap="square" lIns="0" tIns="0" rIns="0" bIns="0">
            <a:spAutoFit/>
          </a:bodyPr>
          <a:lstStyle/>
          <a:p>
            <a:r>
              <a:rPr lang="en-US" sz="2400" dirty="0">
                <a:latin typeface="Amazon Ember" panose="02000000000000000000" pitchFamily="2" charset="0"/>
                <a:ea typeface="Amazon Ember" panose="02000000000000000000" pitchFamily="2" charset="0"/>
                <a:cs typeface="Amazon Ember" panose="020B0603020204020204" pitchFamily="34" charset="0"/>
              </a:rPr>
              <a:t>Components</a:t>
            </a:r>
          </a:p>
          <a:p>
            <a:pPr marL="342900" lvl="1" indent="-342900" defTabSz="342900">
              <a:spcBef>
                <a:spcPts val="600"/>
              </a:spcBef>
              <a:buClr>
                <a:schemeClr val="accent1"/>
              </a:buClr>
              <a:buSzPct val="110000"/>
              <a:buBlip>
                <a:blip r:embed="rId3"/>
              </a:buBlip>
              <a:tabLst>
                <a:tab pos="8461375" algn="r"/>
              </a:tabLst>
            </a:pPr>
            <a:r>
              <a:rPr lang="en-US" sz="2400" dirty="0">
                <a:solidFill>
                  <a:schemeClr val="tx1">
                    <a:lumMod val="50000"/>
                  </a:schemeClr>
                </a:solidFill>
                <a:ea typeface="Amazon Ember" panose="020B0603020204020204" pitchFamily="34" charset="0"/>
                <a:cs typeface="Amazon Ember" panose="020B0603020204020204" pitchFamily="34" charset="0"/>
              </a:rPr>
              <a:t>Environment</a:t>
            </a:r>
          </a:p>
          <a:p>
            <a:pPr marL="342900" lvl="1" indent="-342900" defTabSz="342900">
              <a:spcBef>
                <a:spcPts val="600"/>
              </a:spcBef>
              <a:buClr>
                <a:schemeClr val="accent1"/>
              </a:buClr>
              <a:buSzPct val="110000"/>
              <a:buBlip>
                <a:blip r:embed="rId3"/>
              </a:buBlip>
              <a:tabLst>
                <a:tab pos="8461375" algn="r"/>
              </a:tabLst>
            </a:pPr>
            <a:r>
              <a:rPr lang="en-US" sz="2400" dirty="0">
                <a:solidFill>
                  <a:schemeClr val="tx1">
                    <a:lumMod val="50000"/>
                  </a:schemeClr>
                </a:solidFill>
                <a:ea typeface="Amazon Ember" panose="020B0603020204020204" pitchFamily="34" charset="0"/>
                <a:cs typeface="Amazon Ember" panose="020B0603020204020204" pitchFamily="34" charset="0"/>
              </a:rPr>
              <a:t>Application versions</a:t>
            </a:r>
          </a:p>
          <a:p>
            <a:pPr marL="342900" lvl="1" indent="-342900" defTabSz="342900">
              <a:spcBef>
                <a:spcPts val="600"/>
              </a:spcBef>
              <a:buClr>
                <a:schemeClr val="accent1"/>
              </a:buClr>
              <a:buSzPct val="110000"/>
              <a:buBlip>
                <a:blip r:embed="rId3"/>
              </a:buBlip>
              <a:tabLst>
                <a:tab pos="8461375" algn="r"/>
              </a:tabLst>
            </a:pPr>
            <a:r>
              <a:rPr lang="en-US" sz="2400" dirty="0">
                <a:solidFill>
                  <a:schemeClr val="tx1">
                    <a:lumMod val="50000"/>
                  </a:schemeClr>
                </a:solidFill>
                <a:ea typeface="Amazon Ember" panose="020B0603020204020204" pitchFamily="34" charset="0"/>
                <a:cs typeface="Amazon Ember" panose="020B0603020204020204" pitchFamily="34" charset="0"/>
              </a:rPr>
              <a:t>Configuration</a:t>
            </a:r>
          </a:p>
        </p:txBody>
      </p:sp>
      <p:sp>
        <p:nvSpPr>
          <p:cNvPr id="7" name="Rectangle 6">
            <a:extLst>
              <a:ext uri="{FF2B5EF4-FFF2-40B4-BE49-F238E27FC236}">
                <a16:creationId xmlns:a16="http://schemas.microsoft.com/office/drawing/2014/main" id="{E9C09194-A68A-49D4-B7C5-C7B12D77E527}"/>
              </a:ext>
            </a:extLst>
          </p:cNvPr>
          <p:cNvSpPr/>
          <p:nvPr/>
        </p:nvSpPr>
        <p:spPr>
          <a:xfrm>
            <a:off x="838200" y="4464009"/>
            <a:ext cx="3385648" cy="1261884"/>
          </a:xfrm>
          <a:prstGeom prst="rect">
            <a:avLst/>
          </a:prstGeom>
        </p:spPr>
        <p:txBody>
          <a:bodyPr wrap="square" lIns="0" tIns="0" rIns="0" bIns="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Permission Model</a:t>
            </a:r>
          </a:p>
          <a:p>
            <a:pPr marL="342900" lvl="1" indent="-342900" defTabSz="342900">
              <a:spcBef>
                <a:spcPts val="600"/>
              </a:spcBef>
              <a:buClr>
                <a:schemeClr val="accent1"/>
              </a:buClr>
              <a:buSzPct val="110000"/>
              <a:buBlip>
                <a:blip r:embed="rId3"/>
              </a:buBlip>
              <a:tabLst>
                <a:tab pos="8461375" algn="r"/>
              </a:tabLst>
            </a:pPr>
            <a:r>
              <a:rPr lang="en-US" sz="2400" dirty="0">
                <a:solidFill>
                  <a:schemeClr val="tx1">
                    <a:lumMod val="50000"/>
                  </a:schemeClr>
                </a:solidFill>
                <a:ea typeface="Amazon Ember" panose="020B0603020204020204" pitchFamily="34" charset="0"/>
                <a:cs typeface="Amazon Ember" panose="020B0603020204020204" pitchFamily="34" charset="0"/>
              </a:rPr>
              <a:t>Service role</a:t>
            </a:r>
          </a:p>
          <a:p>
            <a:pPr marL="342900" lvl="1" indent="-342900" defTabSz="342900">
              <a:spcBef>
                <a:spcPts val="600"/>
              </a:spcBef>
              <a:buClr>
                <a:schemeClr val="accent1"/>
              </a:buClr>
              <a:buSzPct val="110000"/>
              <a:buBlip>
                <a:blip r:embed="rId3"/>
              </a:buBlip>
              <a:tabLst>
                <a:tab pos="8461375" algn="r"/>
              </a:tabLst>
            </a:pPr>
            <a:r>
              <a:rPr lang="en-US" sz="2400" dirty="0">
                <a:solidFill>
                  <a:schemeClr val="tx1">
                    <a:lumMod val="50000"/>
                  </a:schemeClr>
                </a:solidFill>
                <a:ea typeface="Amazon Ember" panose="020B0603020204020204" pitchFamily="34" charset="0"/>
                <a:cs typeface="Amazon Ember" panose="020B0603020204020204" pitchFamily="34" charset="0"/>
              </a:rPr>
              <a:t>Instance role</a:t>
            </a:r>
          </a:p>
        </p:txBody>
      </p:sp>
      <p:grpSp>
        <p:nvGrpSpPr>
          <p:cNvPr id="8" name="Group 7"/>
          <p:cNvGrpSpPr/>
          <p:nvPr/>
        </p:nvGrpSpPr>
        <p:grpSpPr>
          <a:xfrm>
            <a:off x="4075415" y="1580558"/>
            <a:ext cx="7623273" cy="4208736"/>
            <a:chOff x="6456933" y="4407490"/>
            <a:chExt cx="4638484" cy="2463939"/>
          </a:xfrm>
        </p:grpSpPr>
        <p:sp>
          <p:nvSpPr>
            <p:cNvPr id="9" name="Freeform 8"/>
            <p:cNvSpPr/>
            <p:nvPr/>
          </p:nvSpPr>
          <p:spPr>
            <a:xfrm>
              <a:off x="6456933" y="4407490"/>
              <a:ext cx="3325438" cy="2299322"/>
            </a:xfrm>
            <a:custGeom>
              <a:avLst/>
              <a:gdLst>
                <a:gd name="connsiteX0" fmla="*/ 2584450 w 3028950"/>
                <a:gd name="connsiteY0" fmla="*/ 1841500 h 2127250"/>
                <a:gd name="connsiteX1" fmla="*/ 1543050 w 3028950"/>
                <a:gd name="connsiteY1" fmla="*/ 2127250 h 2127250"/>
                <a:gd name="connsiteX2" fmla="*/ 44450 w 3028950"/>
                <a:gd name="connsiteY2" fmla="*/ 1181100 h 2127250"/>
                <a:gd name="connsiteX3" fmla="*/ 0 w 3028950"/>
                <a:gd name="connsiteY3" fmla="*/ 958850 h 2127250"/>
                <a:gd name="connsiteX4" fmla="*/ 1397000 w 3028950"/>
                <a:gd name="connsiteY4" fmla="*/ 25400 h 2127250"/>
                <a:gd name="connsiteX5" fmla="*/ 1720850 w 3028950"/>
                <a:gd name="connsiteY5" fmla="*/ 0 h 2127250"/>
                <a:gd name="connsiteX6" fmla="*/ 3009900 w 3028950"/>
                <a:gd name="connsiteY6" fmla="*/ 812800 h 2127250"/>
                <a:gd name="connsiteX7" fmla="*/ 3028950 w 3028950"/>
                <a:gd name="connsiteY7" fmla="*/ 1555750 h 2127250"/>
                <a:gd name="connsiteX8" fmla="*/ 2584450 w 3028950"/>
                <a:gd name="connsiteY8" fmla="*/ 1841500 h 2127250"/>
                <a:gd name="connsiteX0" fmla="*/ 2584450 w 3162300"/>
                <a:gd name="connsiteY0" fmla="*/ 1841500 h 2127250"/>
                <a:gd name="connsiteX1" fmla="*/ 1543050 w 3162300"/>
                <a:gd name="connsiteY1" fmla="*/ 2127250 h 2127250"/>
                <a:gd name="connsiteX2" fmla="*/ 44450 w 3162300"/>
                <a:gd name="connsiteY2" fmla="*/ 1181100 h 2127250"/>
                <a:gd name="connsiteX3" fmla="*/ 0 w 3162300"/>
                <a:gd name="connsiteY3" fmla="*/ 958850 h 2127250"/>
                <a:gd name="connsiteX4" fmla="*/ 1397000 w 3162300"/>
                <a:gd name="connsiteY4" fmla="*/ 25400 h 2127250"/>
                <a:gd name="connsiteX5" fmla="*/ 1720850 w 3162300"/>
                <a:gd name="connsiteY5" fmla="*/ 0 h 2127250"/>
                <a:gd name="connsiteX6" fmla="*/ 3162300 w 3162300"/>
                <a:gd name="connsiteY6" fmla="*/ 927100 h 2127250"/>
                <a:gd name="connsiteX7" fmla="*/ 3028950 w 3162300"/>
                <a:gd name="connsiteY7" fmla="*/ 1555750 h 2127250"/>
                <a:gd name="connsiteX8" fmla="*/ 2584450 w 3162300"/>
                <a:gd name="connsiteY8" fmla="*/ 1841500 h 2127250"/>
                <a:gd name="connsiteX0" fmla="*/ 2584450 w 3162300"/>
                <a:gd name="connsiteY0" fmla="*/ 1841500 h 2127250"/>
                <a:gd name="connsiteX1" fmla="*/ 1543050 w 3162300"/>
                <a:gd name="connsiteY1" fmla="*/ 2127250 h 2127250"/>
                <a:gd name="connsiteX2" fmla="*/ 44450 w 3162300"/>
                <a:gd name="connsiteY2" fmla="*/ 1181100 h 2127250"/>
                <a:gd name="connsiteX3" fmla="*/ 0 w 3162300"/>
                <a:gd name="connsiteY3" fmla="*/ 958850 h 2127250"/>
                <a:gd name="connsiteX4" fmla="*/ 1397000 w 3162300"/>
                <a:gd name="connsiteY4" fmla="*/ 25400 h 2127250"/>
                <a:gd name="connsiteX5" fmla="*/ 1720850 w 3162300"/>
                <a:gd name="connsiteY5" fmla="*/ 0 h 2127250"/>
                <a:gd name="connsiteX6" fmla="*/ 3162300 w 3162300"/>
                <a:gd name="connsiteY6" fmla="*/ 927100 h 2127250"/>
                <a:gd name="connsiteX7" fmla="*/ 2943225 w 3162300"/>
                <a:gd name="connsiteY7" fmla="*/ 1517650 h 2127250"/>
                <a:gd name="connsiteX8" fmla="*/ 2584450 w 3162300"/>
                <a:gd name="connsiteY8" fmla="*/ 1841500 h 2127250"/>
                <a:gd name="connsiteX0" fmla="*/ 2584450 w 3076575"/>
                <a:gd name="connsiteY0" fmla="*/ 1841500 h 2127250"/>
                <a:gd name="connsiteX1" fmla="*/ 1543050 w 3076575"/>
                <a:gd name="connsiteY1" fmla="*/ 2127250 h 2127250"/>
                <a:gd name="connsiteX2" fmla="*/ 44450 w 3076575"/>
                <a:gd name="connsiteY2" fmla="*/ 1181100 h 2127250"/>
                <a:gd name="connsiteX3" fmla="*/ 0 w 3076575"/>
                <a:gd name="connsiteY3" fmla="*/ 958850 h 2127250"/>
                <a:gd name="connsiteX4" fmla="*/ 1397000 w 3076575"/>
                <a:gd name="connsiteY4" fmla="*/ 25400 h 2127250"/>
                <a:gd name="connsiteX5" fmla="*/ 1720850 w 3076575"/>
                <a:gd name="connsiteY5" fmla="*/ 0 h 2127250"/>
                <a:gd name="connsiteX6" fmla="*/ 3076575 w 3076575"/>
                <a:gd name="connsiteY6" fmla="*/ 860425 h 2127250"/>
                <a:gd name="connsiteX7" fmla="*/ 2943225 w 3076575"/>
                <a:gd name="connsiteY7" fmla="*/ 1517650 h 2127250"/>
                <a:gd name="connsiteX8" fmla="*/ 2584450 w 3076575"/>
                <a:gd name="connsiteY8" fmla="*/ 1841500 h 212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6575" h="2127250">
                  <a:moveTo>
                    <a:pt x="2584450" y="1841500"/>
                  </a:moveTo>
                  <a:lnTo>
                    <a:pt x="1543050" y="2127250"/>
                  </a:lnTo>
                  <a:lnTo>
                    <a:pt x="44450" y="1181100"/>
                  </a:lnTo>
                  <a:lnTo>
                    <a:pt x="0" y="958850"/>
                  </a:lnTo>
                  <a:lnTo>
                    <a:pt x="1397000" y="25400"/>
                  </a:lnTo>
                  <a:lnTo>
                    <a:pt x="1720850" y="0"/>
                  </a:lnTo>
                  <a:lnTo>
                    <a:pt x="3076575" y="860425"/>
                  </a:lnTo>
                  <a:lnTo>
                    <a:pt x="2943225" y="1517650"/>
                  </a:lnTo>
                  <a:lnTo>
                    <a:pt x="2584450" y="18415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Freeform 9"/>
            <p:cNvSpPr/>
            <p:nvPr/>
          </p:nvSpPr>
          <p:spPr>
            <a:xfrm>
              <a:off x="9835086" y="5839647"/>
              <a:ext cx="445230" cy="268448"/>
            </a:xfrm>
            <a:custGeom>
              <a:avLst/>
              <a:gdLst>
                <a:gd name="connsiteX0" fmla="*/ 0 w 647700"/>
                <a:gd name="connsiteY0" fmla="*/ 228600 h 390525"/>
                <a:gd name="connsiteX1" fmla="*/ 257175 w 647700"/>
                <a:gd name="connsiteY1" fmla="*/ 85725 h 390525"/>
                <a:gd name="connsiteX2" fmla="*/ 123825 w 647700"/>
                <a:gd name="connsiteY2" fmla="*/ 0 h 390525"/>
                <a:gd name="connsiteX3" fmla="*/ 641350 w 647700"/>
                <a:gd name="connsiteY3" fmla="*/ 6350 h 390525"/>
                <a:gd name="connsiteX4" fmla="*/ 647700 w 647700"/>
                <a:gd name="connsiteY4" fmla="*/ 301625 h 390525"/>
                <a:gd name="connsiteX5" fmla="*/ 530225 w 647700"/>
                <a:gd name="connsiteY5" fmla="*/ 234950 h 390525"/>
                <a:gd name="connsiteX6" fmla="*/ 247650 w 647700"/>
                <a:gd name="connsiteY6" fmla="*/ 390525 h 390525"/>
                <a:gd name="connsiteX7" fmla="*/ 0 w 647700"/>
                <a:gd name="connsiteY7" fmla="*/ 2286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0" h="390525">
                  <a:moveTo>
                    <a:pt x="0" y="228600"/>
                  </a:moveTo>
                  <a:lnTo>
                    <a:pt x="257175" y="85725"/>
                  </a:lnTo>
                  <a:lnTo>
                    <a:pt x="123825" y="0"/>
                  </a:lnTo>
                  <a:lnTo>
                    <a:pt x="641350" y="6350"/>
                  </a:lnTo>
                  <a:lnTo>
                    <a:pt x="647700" y="301625"/>
                  </a:lnTo>
                  <a:lnTo>
                    <a:pt x="530225" y="234950"/>
                  </a:lnTo>
                  <a:lnTo>
                    <a:pt x="247650" y="390525"/>
                  </a:lnTo>
                  <a:lnTo>
                    <a:pt x="0" y="228600"/>
                  </a:lnTo>
                  <a:close/>
                </a:path>
              </a:pathLst>
            </a:custGeom>
            <a:solidFill>
              <a:srgbClr val="E61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Freeform 10"/>
            <p:cNvSpPr>
              <a:spLocks/>
            </p:cNvSpPr>
            <p:nvPr/>
          </p:nvSpPr>
          <p:spPr bwMode="auto">
            <a:xfrm>
              <a:off x="7523389" y="4893098"/>
              <a:ext cx="1743935" cy="1069491"/>
            </a:xfrm>
            <a:custGeom>
              <a:avLst/>
              <a:gdLst>
                <a:gd name="connsiteX0" fmla="*/ 533400 w 1743935"/>
                <a:gd name="connsiteY0" fmla="*/ 0 h 1069491"/>
                <a:gd name="connsiteX1" fmla="*/ 454025 w 1743935"/>
                <a:gd name="connsiteY1" fmla="*/ 47625 h 1069491"/>
                <a:gd name="connsiteX2" fmla="*/ 533400 w 1743935"/>
                <a:gd name="connsiteY2" fmla="*/ 111125 h 1069491"/>
                <a:gd name="connsiteX3" fmla="*/ 633413 w 1743935"/>
                <a:gd name="connsiteY3" fmla="*/ 53975 h 1069491"/>
                <a:gd name="connsiteX4" fmla="*/ 979487 w 1743935"/>
                <a:gd name="connsiteY4" fmla="*/ 273050 h 1069491"/>
                <a:gd name="connsiteX5" fmla="*/ 1106099 w 1743935"/>
                <a:gd name="connsiteY5" fmla="*/ 350398 h 1069491"/>
                <a:gd name="connsiteX6" fmla="*/ 1105407 w 1743935"/>
                <a:gd name="connsiteY6" fmla="*/ 350870 h 1069491"/>
                <a:gd name="connsiteX7" fmla="*/ 1650272 w 1743935"/>
                <a:gd name="connsiteY7" fmla="*/ 683729 h 1069491"/>
                <a:gd name="connsiteX8" fmla="*/ 1572485 w 1743935"/>
                <a:gd name="connsiteY8" fmla="*/ 729766 h 1069491"/>
                <a:gd name="connsiteX9" fmla="*/ 1650272 w 1743935"/>
                <a:gd name="connsiteY9" fmla="*/ 793266 h 1069491"/>
                <a:gd name="connsiteX10" fmla="*/ 1743935 w 1743935"/>
                <a:gd name="connsiteY10" fmla="*/ 740879 h 1069491"/>
                <a:gd name="connsiteX11" fmla="*/ 1656622 w 1743935"/>
                <a:gd name="connsiteY11" fmla="*/ 1012341 h 1069491"/>
                <a:gd name="connsiteX12" fmla="*/ 1220060 w 1743935"/>
                <a:gd name="connsiteY12" fmla="*/ 1069491 h 1069491"/>
                <a:gd name="connsiteX13" fmla="*/ 1288322 w 1743935"/>
                <a:gd name="connsiteY13" fmla="*/ 1017104 h 1069491"/>
                <a:gd name="connsiteX14" fmla="*/ 1207360 w 1743935"/>
                <a:gd name="connsiteY14" fmla="*/ 963129 h 1069491"/>
                <a:gd name="connsiteX15" fmla="*/ 1120048 w 1743935"/>
                <a:gd name="connsiteY15" fmla="*/ 1013929 h 1069491"/>
                <a:gd name="connsiteX16" fmla="*/ 574644 w 1743935"/>
                <a:gd name="connsiteY16" fmla="*/ 680510 h 1069491"/>
                <a:gd name="connsiteX17" fmla="*/ 575945 w 1743935"/>
                <a:gd name="connsiteY17" fmla="*/ 679623 h 1069491"/>
                <a:gd name="connsiteX18" fmla="*/ 95250 w 1743935"/>
                <a:gd name="connsiteY18" fmla="*/ 385763 h 1069491"/>
                <a:gd name="connsiteX19" fmla="*/ 171450 w 1743935"/>
                <a:gd name="connsiteY19" fmla="*/ 328613 h 1069491"/>
                <a:gd name="connsiteX20" fmla="*/ 87313 w 1743935"/>
                <a:gd name="connsiteY20" fmla="*/ 273050 h 1069491"/>
                <a:gd name="connsiteX21" fmla="*/ 0 w 1743935"/>
                <a:gd name="connsiteY21" fmla="*/ 328613 h 1069491"/>
                <a:gd name="connsiteX22" fmla="*/ 85725 w 1743935"/>
                <a:gd name="connsiteY22" fmla="*/ 50800 h 106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3935" h="1069491">
                  <a:moveTo>
                    <a:pt x="533400" y="0"/>
                  </a:moveTo>
                  <a:lnTo>
                    <a:pt x="454025" y="47625"/>
                  </a:lnTo>
                  <a:lnTo>
                    <a:pt x="533400" y="111125"/>
                  </a:lnTo>
                  <a:lnTo>
                    <a:pt x="633413" y="53975"/>
                  </a:lnTo>
                  <a:lnTo>
                    <a:pt x="979487" y="273050"/>
                  </a:lnTo>
                  <a:lnTo>
                    <a:pt x="1106099" y="350398"/>
                  </a:lnTo>
                  <a:lnTo>
                    <a:pt x="1105407" y="350870"/>
                  </a:lnTo>
                  <a:lnTo>
                    <a:pt x="1650272" y="683729"/>
                  </a:lnTo>
                  <a:lnTo>
                    <a:pt x="1572485" y="729766"/>
                  </a:lnTo>
                  <a:lnTo>
                    <a:pt x="1650272" y="793266"/>
                  </a:lnTo>
                  <a:lnTo>
                    <a:pt x="1743935" y="740879"/>
                  </a:lnTo>
                  <a:lnTo>
                    <a:pt x="1656622" y="1012341"/>
                  </a:lnTo>
                  <a:lnTo>
                    <a:pt x="1220060" y="1069491"/>
                  </a:lnTo>
                  <a:lnTo>
                    <a:pt x="1288322" y="1017104"/>
                  </a:lnTo>
                  <a:lnTo>
                    <a:pt x="1207360" y="963129"/>
                  </a:lnTo>
                  <a:lnTo>
                    <a:pt x="1120048" y="1013929"/>
                  </a:lnTo>
                  <a:lnTo>
                    <a:pt x="574644" y="680510"/>
                  </a:lnTo>
                  <a:lnTo>
                    <a:pt x="575945" y="679623"/>
                  </a:lnTo>
                  <a:lnTo>
                    <a:pt x="95250" y="385763"/>
                  </a:lnTo>
                  <a:lnTo>
                    <a:pt x="171450" y="328613"/>
                  </a:lnTo>
                  <a:lnTo>
                    <a:pt x="87313" y="273050"/>
                  </a:lnTo>
                  <a:lnTo>
                    <a:pt x="0" y="328613"/>
                  </a:lnTo>
                  <a:lnTo>
                    <a:pt x="85725" y="5080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Line 32"/>
            <p:cNvSpPr>
              <a:spLocks noChangeShapeType="1"/>
            </p:cNvSpPr>
            <p:nvPr/>
          </p:nvSpPr>
          <p:spPr bwMode="auto">
            <a:xfrm>
              <a:off x="8240939" y="5336146"/>
              <a:ext cx="0"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Freeform 34"/>
            <p:cNvSpPr>
              <a:spLocks/>
            </p:cNvSpPr>
            <p:nvPr/>
          </p:nvSpPr>
          <p:spPr bwMode="auto">
            <a:xfrm>
              <a:off x="8255226" y="5342496"/>
              <a:ext cx="698500" cy="211138"/>
            </a:xfrm>
            <a:custGeom>
              <a:avLst/>
              <a:gdLst>
                <a:gd name="T0" fmla="*/ 440 w 440"/>
                <a:gd name="T1" fmla="*/ 0 h 133"/>
                <a:gd name="T2" fmla="*/ 219 w 440"/>
                <a:gd name="T3" fmla="*/ 133 h 133"/>
                <a:gd name="T4" fmla="*/ 0 w 440"/>
                <a:gd name="T5" fmla="*/ 0 h 133"/>
                <a:gd name="T6" fmla="*/ 440 w 440"/>
                <a:gd name="T7" fmla="*/ 0 h 133"/>
              </a:gdLst>
              <a:ahLst/>
              <a:cxnLst>
                <a:cxn ang="0">
                  <a:pos x="T0" y="T1"/>
                </a:cxn>
                <a:cxn ang="0">
                  <a:pos x="T2" y="T3"/>
                </a:cxn>
                <a:cxn ang="0">
                  <a:pos x="T4" y="T5"/>
                </a:cxn>
                <a:cxn ang="0">
                  <a:pos x="T6" y="T7"/>
                </a:cxn>
              </a:cxnLst>
              <a:rect l="0" t="0" r="r" b="b"/>
              <a:pathLst>
                <a:path w="440" h="133">
                  <a:moveTo>
                    <a:pt x="440" y="0"/>
                  </a:moveTo>
                  <a:lnTo>
                    <a:pt x="219" y="133"/>
                  </a:lnTo>
                  <a:lnTo>
                    <a:pt x="0" y="0"/>
                  </a:lnTo>
                  <a:lnTo>
                    <a:pt x="440" y="0"/>
                  </a:lnTo>
                  <a:close/>
                </a:path>
              </a:pathLst>
            </a:custGeom>
            <a:solidFill>
              <a:srgbClr val="B3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Freeform 44"/>
            <p:cNvSpPr>
              <a:spLocks/>
            </p:cNvSpPr>
            <p:nvPr/>
          </p:nvSpPr>
          <p:spPr bwMode="auto">
            <a:xfrm>
              <a:off x="9701439" y="6233083"/>
              <a:ext cx="696913" cy="211138"/>
            </a:xfrm>
            <a:custGeom>
              <a:avLst/>
              <a:gdLst>
                <a:gd name="T0" fmla="*/ 439 w 439"/>
                <a:gd name="T1" fmla="*/ 0 h 133"/>
                <a:gd name="T2" fmla="*/ 218 w 439"/>
                <a:gd name="T3" fmla="*/ 133 h 133"/>
                <a:gd name="T4" fmla="*/ 0 w 439"/>
                <a:gd name="T5" fmla="*/ 0 h 133"/>
                <a:gd name="T6" fmla="*/ 439 w 439"/>
                <a:gd name="T7" fmla="*/ 0 h 133"/>
              </a:gdLst>
              <a:ahLst/>
              <a:cxnLst>
                <a:cxn ang="0">
                  <a:pos x="T0" y="T1"/>
                </a:cxn>
                <a:cxn ang="0">
                  <a:pos x="T2" y="T3"/>
                </a:cxn>
                <a:cxn ang="0">
                  <a:pos x="T4" y="T5"/>
                </a:cxn>
                <a:cxn ang="0">
                  <a:pos x="T6" y="T7"/>
                </a:cxn>
              </a:cxnLst>
              <a:rect l="0" t="0" r="r" b="b"/>
              <a:pathLst>
                <a:path w="439" h="133">
                  <a:moveTo>
                    <a:pt x="439" y="0"/>
                  </a:moveTo>
                  <a:lnTo>
                    <a:pt x="218" y="133"/>
                  </a:lnTo>
                  <a:lnTo>
                    <a:pt x="0" y="0"/>
                  </a:lnTo>
                  <a:lnTo>
                    <a:pt x="439" y="0"/>
                  </a:lnTo>
                  <a:close/>
                </a:path>
              </a:pathLst>
            </a:custGeom>
            <a:noFill/>
            <a:ln>
              <a:noFill/>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Freeform 46"/>
            <p:cNvSpPr>
              <a:spLocks/>
            </p:cNvSpPr>
            <p:nvPr/>
          </p:nvSpPr>
          <p:spPr bwMode="auto">
            <a:xfrm>
              <a:off x="10047514" y="6444221"/>
              <a:ext cx="0" cy="220663"/>
            </a:xfrm>
            <a:custGeom>
              <a:avLst/>
              <a:gdLst>
                <a:gd name="T0" fmla="*/ 139 h 139"/>
                <a:gd name="T1" fmla="*/ 0 h 139"/>
                <a:gd name="T2" fmla="*/ 139 h 139"/>
              </a:gdLst>
              <a:ahLst/>
              <a:cxnLst>
                <a:cxn ang="0">
                  <a:pos x="0" y="T0"/>
                </a:cxn>
                <a:cxn ang="0">
                  <a:pos x="0" y="T1"/>
                </a:cxn>
                <a:cxn ang="0">
                  <a:pos x="0" y="T2"/>
                </a:cxn>
              </a:cxnLst>
              <a:rect l="0" t="0" r="r" b="b"/>
              <a:pathLst>
                <a:path h="139">
                  <a:moveTo>
                    <a:pt x="0" y="139"/>
                  </a:moveTo>
                  <a:lnTo>
                    <a:pt x="0" y="0"/>
                  </a:lnTo>
                  <a:lnTo>
                    <a:pt x="0" y="139"/>
                  </a:lnTo>
                  <a:close/>
                </a:path>
              </a:pathLst>
            </a:custGeom>
            <a:solidFill>
              <a:srgbClr val="B3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Line 73"/>
            <p:cNvSpPr>
              <a:spLocks noChangeShapeType="1"/>
            </p:cNvSpPr>
            <p:nvPr/>
          </p:nvSpPr>
          <p:spPr bwMode="auto">
            <a:xfrm flipV="1">
              <a:off x="7775291" y="5667462"/>
              <a:ext cx="208739" cy="157283"/>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Freeform 36"/>
            <p:cNvSpPr>
              <a:spLocks/>
            </p:cNvSpPr>
            <p:nvPr/>
          </p:nvSpPr>
          <p:spPr bwMode="auto">
            <a:xfrm>
              <a:off x="8602889" y="5553633"/>
              <a:ext cx="0" cy="222250"/>
            </a:xfrm>
            <a:custGeom>
              <a:avLst/>
              <a:gdLst>
                <a:gd name="T0" fmla="*/ 140 h 140"/>
                <a:gd name="T1" fmla="*/ 0 h 140"/>
                <a:gd name="T2" fmla="*/ 140 h 140"/>
              </a:gdLst>
              <a:ahLst/>
              <a:cxnLst>
                <a:cxn ang="0">
                  <a:pos x="0" y="T0"/>
                </a:cxn>
                <a:cxn ang="0">
                  <a:pos x="0" y="T1"/>
                </a:cxn>
                <a:cxn ang="0">
                  <a:pos x="0" y="T2"/>
                </a:cxn>
              </a:cxnLst>
              <a:rect l="0" t="0" r="r" b="b"/>
              <a:pathLst>
                <a:path h="140">
                  <a:moveTo>
                    <a:pt x="0" y="140"/>
                  </a:moveTo>
                  <a:lnTo>
                    <a:pt x="0" y="0"/>
                  </a:lnTo>
                  <a:lnTo>
                    <a:pt x="0" y="140"/>
                  </a:lnTo>
                  <a:close/>
                </a:path>
              </a:pathLst>
            </a:custGeom>
            <a:solidFill>
              <a:srgbClr val="B3B3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63552C68-24B6-4B2A-93D4-3DC3E9A7C3E6}"/>
                </a:ext>
              </a:extLst>
            </p:cNvPr>
            <p:cNvSpPr txBox="1"/>
            <p:nvPr/>
          </p:nvSpPr>
          <p:spPr>
            <a:xfrm rot="1800000">
              <a:off x="7977379" y="5873592"/>
              <a:ext cx="526799" cy="252256"/>
            </a:xfrm>
            <a:prstGeom prst="rect">
              <a:avLst/>
            </a:prstGeom>
            <a:noFill/>
          </p:spPr>
          <p:txBody>
            <a:bodyPr wrap="square" lIns="0" tIns="0" rIns="0" bIns="0" rtlCol="0" anchor="ctr">
              <a:spAutoFit/>
            </a:bodyPr>
            <a:lstStyle/>
            <a:p>
              <a:pPr algn="ctr"/>
              <a:r>
                <a:rPr lang="en-US" sz="1400" dirty="0">
                  <a:solidFill>
                    <a:srgbClr val="36C2B3"/>
                  </a:solidFill>
                  <a:latin typeface="Amazon Ember" panose="020B0603020204020204" pitchFamily="34" charset="0"/>
                  <a:ea typeface="Amazon Ember" panose="020B0603020204020204" pitchFamily="34" charset="0"/>
                  <a:cs typeface="Amazon Ember" panose="020B0603020204020204" pitchFamily="34" charset="0"/>
                </a:rPr>
                <a:t> Auto Scaling</a:t>
              </a:r>
            </a:p>
          </p:txBody>
        </p:sp>
        <p:sp>
          <p:nvSpPr>
            <p:cNvPr id="19" name="TextBox 18">
              <a:extLst>
                <a:ext uri="{FF2B5EF4-FFF2-40B4-BE49-F238E27FC236}">
                  <a16:creationId xmlns:a16="http://schemas.microsoft.com/office/drawing/2014/main" id="{63552C68-24B6-4B2A-93D4-3DC3E9A7C3E6}"/>
                </a:ext>
              </a:extLst>
            </p:cNvPr>
            <p:cNvSpPr txBox="1"/>
            <p:nvPr/>
          </p:nvSpPr>
          <p:spPr>
            <a:xfrm rot="2042359">
              <a:off x="8201400" y="4705549"/>
              <a:ext cx="526799" cy="252256"/>
            </a:xfrm>
            <a:prstGeom prst="rect">
              <a:avLst/>
            </a:prstGeom>
            <a:noFill/>
          </p:spPr>
          <p:txBody>
            <a:bodyPr wrap="square" lIns="0" tIns="0" rIns="0" bIns="0" rtlCol="0" anchor="ctr">
              <a:spAutoFit/>
            </a:bodyPr>
            <a:lstStyle/>
            <a:p>
              <a:pPr algn="ctr"/>
              <a:r>
                <a:rPr lang="en-US" sz="1400" dirty="0">
                  <a:solidFill>
                    <a:srgbClr val="1CC9F7"/>
                  </a:solidFill>
                  <a:latin typeface="Amazon Ember" panose="02000000000000000000" pitchFamily="2" charset="0"/>
                  <a:ea typeface="Amazon Ember" panose="02000000000000000000" pitchFamily="2" charset="0"/>
                  <a:cs typeface="Amazon Ember" panose="020B0603020204020204" pitchFamily="34" charset="0"/>
                </a:rPr>
                <a:t>Amazon</a:t>
              </a:r>
              <a:r>
                <a:rPr lang="en-US" sz="1400" b="1" dirty="0">
                  <a:solidFill>
                    <a:srgbClr val="1CC9F7"/>
                  </a:solidFill>
                  <a:latin typeface="Amazon Ember" panose="02000000000000000000" pitchFamily="2" charset="0"/>
                  <a:ea typeface="Amazon Ember" panose="02000000000000000000" pitchFamily="2" charset="0"/>
                  <a:cs typeface="Amazon Ember" panose="020B0603020204020204" pitchFamily="34" charset="0"/>
                </a:rPr>
                <a:t> EC2</a:t>
              </a:r>
            </a:p>
          </p:txBody>
        </p:sp>
        <p:sp>
          <p:nvSpPr>
            <p:cNvPr id="20" name="TextBox 19">
              <a:extLst>
                <a:ext uri="{FF2B5EF4-FFF2-40B4-BE49-F238E27FC236}">
                  <a16:creationId xmlns:a16="http://schemas.microsoft.com/office/drawing/2014/main" id="{63552C68-24B6-4B2A-93D4-3DC3E9A7C3E6}"/>
                </a:ext>
              </a:extLst>
            </p:cNvPr>
            <p:cNvSpPr txBox="1"/>
            <p:nvPr/>
          </p:nvSpPr>
          <p:spPr>
            <a:xfrm rot="1911985">
              <a:off x="9956579" y="6619173"/>
              <a:ext cx="738214" cy="252256"/>
            </a:xfrm>
            <a:prstGeom prst="rect">
              <a:avLst/>
            </a:prstGeom>
            <a:noFill/>
          </p:spPr>
          <p:txBody>
            <a:bodyPr wrap="square" lIns="0" tIns="0" rIns="0" bIns="0" rtlCol="0" anchor="ctr">
              <a:spAutoFit/>
            </a:bodyPr>
            <a:lstStyle/>
            <a:p>
              <a:pPr algn="ctr"/>
              <a:r>
                <a:rPr lang="en-US" sz="1400" dirty="0">
                  <a:solidFill>
                    <a:srgbClr val="1CC9F7"/>
                  </a:solidFill>
                  <a:latin typeface="Amazon Ember" panose="020B0603020204020204" pitchFamily="34" charset="0"/>
                  <a:ea typeface="Amazon Ember" panose="020B0603020204020204" pitchFamily="34" charset="0"/>
                  <a:cs typeface="Amazon Ember" panose="020B0603020204020204" pitchFamily="34" charset="0"/>
                </a:rPr>
                <a:t>AWS Elastic Beanstalk</a:t>
              </a:r>
            </a:p>
          </p:txBody>
        </p:sp>
        <p:sp>
          <p:nvSpPr>
            <p:cNvPr id="21" name="TextBox 20">
              <a:extLst>
                <a:ext uri="{FF2B5EF4-FFF2-40B4-BE49-F238E27FC236}">
                  <a16:creationId xmlns:a16="http://schemas.microsoft.com/office/drawing/2014/main" id="{63552C68-24B6-4B2A-93D4-3DC3E9A7C3E6}"/>
                </a:ext>
              </a:extLst>
            </p:cNvPr>
            <p:cNvSpPr txBox="1"/>
            <p:nvPr/>
          </p:nvSpPr>
          <p:spPr>
            <a:xfrm rot="1867019">
              <a:off x="6761633" y="5451278"/>
              <a:ext cx="747536" cy="252256"/>
            </a:xfrm>
            <a:prstGeom prst="rect">
              <a:avLst/>
            </a:prstGeom>
            <a:noFill/>
          </p:spPr>
          <p:txBody>
            <a:bodyPr wrap="square" lIns="0" tIns="0" rIns="0" bIns="0" rtlCol="0" anchor="ctr">
              <a:spAutoFit/>
            </a:bodyPr>
            <a:lstStyle/>
            <a:p>
              <a:pPr algn="ctr"/>
              <a:r>
                <a:rPr lang="en-US" sz="1400" b="1" dirty="0">
                  <a:solidFill>
                    <a:srgbClr val="1CC9F7"/>
                  </a:solidFill>
                  <a:latin typeface="Amazon Ember" panose="020B0603020204020204" pitchFamily="34" charset="0"/>
                  <a:ea typeface="Amazon Ember" panose="020B0603020204020204" pitchFamily="34" charset="0"/>
                  <a:cs typeface="Amazon Ember" panose="020B0603020204020204" pitchFamily="34" charset="0"/>
                </a:rPr>
                <a:t>Elastic Load Balancing</a:t>
              </a:r>
            </a:p>
          </p:txBody>
        </p:sp>
        <p:sp>
          <p:nvSpPr>
            <p:cNvPr id="22" name="Freeform 40"/>
            <p:cNvSpPr>
              <a:spLocks/>
            </p:cNvSpPr>
            <p:nvPr/>
          </p:nvSpPr>
          <p:spPr bwMode="auto">
            <a:xfrm>
              <a:off x="7856934" y="5404761"/>
              <a:ext cx="520740" cy="342007"/>
            </a:xfrm>
            <a:custGeom>
              <a:avLst/>
              <a:gdLst>
                <a:gd name="T0" fmla="*/ 710 w 710"/>
                <a:gd name="T1" fmla="*/ 553 h 624"/>
                <a:gd name="T2" fmla="*/ 602 w 710"/>
                <a:gd name="T3" fmla="*/ 624 h 624"/>
                <a:gd name="T4" fmla="*/ 480 w 710"/>
                <a:gd name="T5" fmla="*/ 624 h 624"/>
                <a:gd name="T6" fmla="*/ 375 w 710"/>
                <a:gd name="T7" fmla="*/ 553 h 624"/>
                <a:gd name="T8" fmla="*/ 0 w 710"/>
                <a:gd name="T9" fmla="*/ 321 h 624"/>
                <a:gd name="T10" fmla="*/ 0 w 710"/>
                <a:gd name="T11" fmla="*/ 103 h 624"/>
                <a:gd name="T12" fmla="*/ 170 w 710"/>
                <a:gd name="T13" fmla="*/ 0 h 624"/>
                <a:gd name="connsiteX0" fmla="*/ 10000 w 10000"/>
                <a:gd name="connsiteY0" fmla="*/ 8862 h 10000"/>
                <a:gd name="connsiteX1" fmla="*/ 6761 w 10000"/>
                <a:gd name="connsiteY1" fmla="*/ 10000 h 10000"/>
                <a:gd name="connsiteX2" fmla="*/ 5282 w 10000"/>
                <a:gd name="connsiteY2" fmla="*/ 8862 h 10000"/>
                <a:gd name="connsiteX3" fmla="*/ 0 w 10000"/>
                <a:gd name="connsiteY3" fmla="*/ 5144 h 10000"/>
                <a:gd name="connsiteX4" fmla="*/ 0 w 10000"/>
                <a:gd name="connsiteY4" fmla="*/ 1651 h 10000"/>
                <a:gd name="connsiteX5" fmla="*/ 2394 w 10000"/>
                <a:gd name="connsiteY5" fmla="*/ 0 h 10000"/>
                <a:gd name="connsiteX0" fmla="*/ 10000 w 10000"/>
                <a:gd name="connsiteY0" fmla="*/ 8862 h 8862"/>
                <a:gd name="connsiteX1" fmla="*/ 5282 w 10000"/>
                <a:gd name="connsiteY1" fmla="*/ 8862 h 8862"/>
                <a:gd name="connsiteX2" fmla="*/ 0 w 10000"/>
                <a:gd name="connsiteY2" fmla="*/ 5144 h 8862"/>
                <a:gd name="connsiteX3" fmla="*/ 0 w 10000"/>
                <a:gd name="connsiteY3" fmla="*/ 1651 h 8862"/>
                <a:gd name="connsiteX4" fmla="*/ 2394 w 10000"/>
                <a:gd name="connsiteY4" fmla="*/ 0 h 8862"/>
                <a:gd name="connsiteX0" fmla="*/ 5282 w 5282"/>
                <a:gd name="connsiteY0" fmla="*/ 10000 h 10000"/>
                <a:gd name="connsiteX1" fmla="*/ 0 w 5282"/>
                <a:gd name="connsiteY1" fmla="*/ 5805 h 10000"/>
                <a:gd name="connsiteX2" fmla="*/ 0 w 5282"/>
                <a:gd name="connsiteY2" fmla="*/ 1863 h 10000"/>
                <a:gd name="connsiteX3" fmla="*/ 2394 w 5282"/>
                <a:gd name="connsiteY3" fmla="*/ 0 h 10000"/>
                <a:gd name="connsiteX0" fmla="*/ 10000 w 10000"/>
                <a:gd name="connsiteY0" fmla="*/ 10104 h 10104"/>
                <a:gd name="connsiteX1" fmla="*/ 0 w 10000"/>
                <a:gd name="connsiteY1" fmla="*/ 5909 h 10104"/>
                <a:gd name="connsiteX2" fmla="*/ 0 w 10000"/>
                <a:gd name="connsiteY2" fmla="*/ 1967 h 10104"/>
                <a:gd name="connsiteX3" fmla="*/ 4378 w 10000"/>
                <a:gd name="connsiteY3" fmla="*/ 0 h 10104"/>
                <a:gd name="connsiteX0" fmla="*/ 24765 w 24765"/>
                <a:gd name="connsiteY0" fmla="*/ 8018 h 8018"/>
                <a:gd name="connsiteX1" fmla="*/ 0 w 24765"/>
                <a:gd name="connsiteY1" fmla="*/ 5909 h 8018"/>
                <a:gd name="connsiteX2" fmla="*/ 0 w 24765"/>
                <a:gd name="connsiteY2" fmla="*/ 1967 h 8018"/>
                <a:gd name="connsiteX3" fmla="*/ 4378 w 24765"/>
                <a:gd name="connsiteY3" fmla="*/ 0 h 8018"/>
                <a:gd name="connsiteX0" fmla="*/ 10000 w 10000"/>
                <a:gd name="connsiteY0" fmla="*/ 10000 h 10000"/>
                <a:gd name="connsiteX1" fmla="*/ 5985 w 10000"/>
                <a:gd name="connsiteY1" fmla="*/ 8939 h 10000"/>
                <a:gd name="connsiteX2" fmla="*/ 0 w 10000"/>
                <a:gd name="connsiteY2" fmla="*/ 7370 h 10000"/>
                <a:gd name="connsiteX3" fmla="*/ 0 w 10000"/>
                <a:gd name="connsiteY3" fmla="*/ 2453 h 10000"/>
                <a:gd name="connsiteX4" fmla="*/ 1768 w 10000"/>
                <a:gd name="connsiteY4" fmla="*/ 0 h 10000"/>
                <a:gd name="connsiteX0" fmla="*/ 10000 w 10000"/>
                <a:gd name="connsiteY0" fmla="*/ 10000 h 12712"/>
                <a:gd name="connsiteX1" fmla="*/ 3811 w 10000"/>
                <a:gd name="connsiteY1" fmla="*/ 12712 h 12712"/>
                <a:gd name="connsiteX2" fmla="*/ 0 w 10000"/>
                <a:gd name="connsiteY2" fmla="*/ 7370 h 12712"/>
                <a:gd name="connsiteX3" fmla="*/ 0 w 10000"/>
                <a:gd name="connsiteY3" fmla="*/ 2453 h 12712"/>
                <a:gd name="connsiteX4" fmla="*/ 1768 w 10000"/>
                <a:gd name="connsiteY4" fmla="*/ 0 h 12712"/>
                <a:gd name="connsiteX0" fmla="*/ 10000 w 10000"/>
                <a:gd name="connsiteY0" fmla="*/ 10000 h 12712"/>
                <a:gd name="connsiteX1" fmla="*/ 7414 w 10000"/>
                <a:gd name="connsiteY1" fmla="*/ 11020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2712"/>
                <a:gd name="connsiteX1" fmla="*/ 7911 w 10000"/>
                <a:gd name="connsiteY1" fmla="*/ 12711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3101"/>
                <a:gd name="connsiteX1" fmla="*/ 7290 w 10000"/>
                <a:gd name="connsiteY1" fmla="*/ 13101 h 13101"/>
                <a:gd name="connsiteX2" fmla="*/ 3811 w 10000"/>
                <a:gd name="connsiteY2" fmla="*/ 1271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3101"/>
                <a:gd name="connsiteX1" fmla="*/ 7290 w 10000"/>
                <a:gd name="connsiteY1" fmla="*/ 13101 h 13101"/>
                <a:gd name="connsiteX2" fmla="*/ 4122 w 10000"/>
                <a:gd name="connsiteY2" fmla="*/ 1245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4012"/>
                <a:gd name="connsiteX1" fmla="*/ 7476 w 10000"/>
                <a:gd name="connsiteY1" fmla="*/ 14012 h 14012"/>
                <a:gd name="connsiteX2" fmla="*/ 4122 w 10000"/>
                <a:gd name="connsiteY2" fmla="*/ 12452 h 14012"/>
                <a:gd name="connsiteX3" fmla="*/ 0 w 10000"/>
                <a:gd name="connsiteY3" fmla="*/ 7370 h 14012"/>
                <a:gd name="connsiteX4" fmla="*/ 0 w 10000"/>
                <a:gd name="connsiteY4" fmla="*/ 2453 h 14012"/>
                <a:gd name="connsiteX5" fmla="*/ 1768 w 10000"/>
                <a:gd name="connsiteY5" fmla="*/ 0 h 14012"/>
                <a:gd name="connsiteX0" fmla="*/ 10186 w 10186"/>
                <a:gd name="connsiteY0" fmla="*/ 10390 h 14012"/>
                <a:gd name="connsiteX1" fmla="*/ 7476 w 10186"/>
                <a:gd name="connsiteY1" fmla="*/ 14012 h 14012"/>
                <a:gd name="connsiteX2" fmla="*/ 4122 w 10186"/>
                <a:gd name="connsiteY2" fmla="*/ 12452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2"/>
                <a:gd name="connsiteX1" fmla="*/ 7476 w 10186"/>
                <a:gd name="connsiteY1" fmla="*/ 14012 h 14012"/>
                <a:gd name="connsiteX2" fmla="*/ 4557 w 10186"/>
                <a:gd name="connsiteY2" fmla="*/ 13753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3"/>
                <a:gd name="connsiteX1" fmla="*/ 7476 w 10186"/>
                <a:gd name="connsiteY1" fmla="*/ 14012 h 14013"/>
                <a:gd name="connsiteX2" fmla="*/ 5054 w 10186"/>
                <a:gd name="connsiteY2" fmla="*/ 14013 h 14013"/>
                <a:gd name="connsiteX3" fmla="*/ 0 w 10186"/>
                <a:gd name="connsiteY3" fmla="*/ 7370 h 14013"/>
                <a:gd name="connsiteX4" fmla="*/ 0 w 10186"/>
                <a:gd name="connsiteY4" fmla="*/ 2453 h 14013"/>
                <a:gd name="connsiteX5" fmla="*/ 1768 w 10186"/>
                <a:gd name="connsiteY5" fmla="*/ 0 h 1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6" h="14013">
                  <a:moveTo>
                    <a:pt x="10186" y="10390"/>
                  </a:moveTo>
                  <a:lnTo>
                    <a:pt x="7476" y="14012"/>
                  </a:lnTo>
                  <a:lnTo>
                    <a:pt x="5054" y="14013"/>
                  </a:lnTo>
                  <a:lnTo>
                    <a:pt x="0" y="7370"/>
                  </a:lnTo>
                  <a:lnTo>
                    <a:pt x="0" y="2453"/>
                  </a:lnTo>
                  <a:lnTo>
                    <a:pt x="1768" y="0"/>
                  </a:lnTo>
                </a:path>
              </a:pathLst>
            </a:custGeom>
            <a:noFill/>
            <a:ln w="7938" cap="flat">
              <a:solidFill>
                <a:srgbClr val="000000"/>
              </a:solidFill>
              <a:prstDash val="solid"/>
              <a:miter lim="800000"/>
              <a:headEnd type="none"/>
              <a:tailEnd type="non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Isosceles Triangle 210"/>
            <p:cNvSpPr/>
            <p:nvPr/>
          </p:nvSpPr>
          <p:spPr>
            <a:xfrm rot="1874260">
              <a:off x="8304025" y="5630651"/>
              <a:ext cx="93478" cy="60024"/>
            </a:xfrm>
            <a:custGeom>
              <a:avLst/>
              <a:gdLst>
                <a:gd name="connsiteX0" fmla="*/ 0 w 84901"/>
                <a:gd name="connsiteY0" fmla="*/ 60324 h 60324"/>
                <a:gd name="connsiteX1" fmla="*/ 42451 w 84901"/>
                <a:gd name="connsiteY1" fmla="*/ 0 h 60324"/>
                <a:gd name="connsiteX2" fmla="*/ 84901 w 84901"/>
                <a:gd name="connsiteY2" fmla="*/ 60324 h 60324"/>
                <a:gd name="connsiteX3" fmla="*/ 0 w 84901"/>
                <a:gd name="connsiteY3" fmla="*/ 60324 h 60324"/>
                <a:gd name="connsiteX0" fmla="*/ 0 w 115941"/>
                <a:gd name="connsiteY0" fmla="*/ 59655 h 60324"/>
                <a:gd name="connsiteX1" fmla="*/ 73491 w 115941"/>
                <a:gd name="connsiteY1" fmla="*/ 0 h 60324"/>
                <a:gd name="connsiteX2" fmla="*/ 115941 w 115941"/>
                <a:gd name="connsiteY2" fmla="*/ 60324 h 60324"/>
                <a:gd name="connsiteX3" fmla="*/ 0 w 115941"/>
                <a:gd name="connsiteY3" fmla="*/ 59655 h 60324"/>
                <a:gd name="connsiteX0" fmla="*/ 0 w 93478"/>
                <a:gd name="connsiteY0" fmla="*/ 59655 h 60024"/>
                <a:gd name="connsiteX1" fmla="*/ 73491 w 93478"/>
                <a:gd name="connsiteY1" fmla="*/ 0 h 60024"/>
                <a:gd name="connsiteX2" fmla="*/ 93478 w 93478"/>
                <a:gd name="connsiteY2" fmla="*/ 60024 h 60024"/>
                <a:gd name="connsiteX3" fmla="*/ 0 w 93478"/>
                <a:gd name="connsiteY3" fmla="*/ 59655 h 60024"/>
              </a:gdLst>
              <a:ahLst/>
              <a:cxnLst>
                <a:cxn ang="0">
                  <a:pos x="connsiteX0" y="connsiteY0"/>
                </a:cxn>
                <a:cxn ang="0">
                  <a:pos x="connsiteX1" y="connsiteY1"/>
                </a:cxn>
                <a:cxn ang="0">
                  <a:pos x="connsiteX2" y="connsiteY2"/>
                </a:cxn>
                <a:cxn ang="0">
                  <a:pos x="connsiteX3" y="connsiteY3"/>
                </a:cxn>
              </a:cxnLst>
              <a:rect l="l" t="t" r="r" b="b"/>
              <a:pathLst>
                <a:path w="93478" h="60024">
                  <a:moveTo>
                    <a:pt x="0" y="59655"/>
                  </a:moveTo>
                  <a:lnTo>
                    <a:pt x="73491" y="0"/>
                  </a:lnTo>
                  <a:lnTo>
                    <a:pt x="93478" y="60024"/>
                  </a:lnTo>
                  <a:lnTo>
                    <a:pt x="0" y="59655"/>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Isosceles Triangle 210"/>
            <p:cNvSpPr/>
            <p:nvPr/>
          </p:nvSpPr>
          <p:spPr>
            <a:xfrm rot="1874260">
              <a:off x="7878299" y="5374381"/>
              <a:ext cx="93478" cy="60024"/>
            </a:xfrm>
            <a:custGeom>
              <a:avLst/>
              <a:gdLst>
                <a:gd name="connsiteX0" fmla="*/ 0 w 84901"/>
                <a:gd name="connsiteY0" fmla="*/ 60324 h 60324"/>
                <a:gd name="connsiteX1" fmla="*/ 42451 w 84901"/>
                <a:gd name="connsiteY1" fmla="*/ 0 h 60324"/>
                <a:gd name="connsiteX2" fmla="*/ 84901 w 84901"/>
                <a:gd name="connsiteY2" fmla="*/ 60324 h 60324"/>
                <a:gd name="connsiteX3" fmla="*/ 0 w 84901"/>
                <a:gd name="connsiteY3" fmla="*/ 60324 h 60324"/>
                <a:gd name="connsiteX0" fmla="*/ 0 w 115941"/>
                <a:gd name="connsiteY0" fmla="*/ 59655 h 60324"/>
                <a:gd name="connsiteX1" fmla="*/ 73491 w 115941"/>
                <a:gd name="connsiteY1" fmla="*/ 0 h 60324"/>
                <a:gd name="connsiteX2" fmla="*/ 115941 w 115941"/>
                <a:gd name="connsiteY2" fmla="*/ 60324 h 60324"/>
                <a:gd name="connsiteX3" fmla="*/ 0 w 115941"/>
                <a:gd name="connsiteY3" fmla="*/ 59655 h 60324"/>
                <a:gd name="connsiteX0" fmla="*/ 0 w 93478"/>
                <a:gd name="connsiteY0" fmla="*/ 59655 h 60024"/>
                <a:gd name="connsiteX1" fmla="*/ 73491 w 93478"/>
                <a:gd name="connsiteY1" fmla="*/ 0 h 60024"/>
                <a:gd name="connsiteX2" fmla="*/ 93478 w 93478"/>
                <a:gd name="connsiteY2" fmla="*/ 60024 h 60024"/>
                <a:gd name="connsiteX3" fmla="*/ 0 w 93478"/>
                <a:gd name="connsiteY3" fmla="*/ 59655 h 60024"/>
              </a:gdLst>
              <a:ahLst/>
              <a:cxnLst>
                <a:cxn ang="0">
                  <a:pos x="connsiteX0" y="connsiteY0"/>
                </a:cxn>
                <a:cxn ang="0">
                  <a:pos x="connsiteX1" y="connsiteY1"/>
                </a:cxn>
                <a:cxn ang="0">
                  <a:pos x="connsiteX2" y="connsiteY2"/>
                </a:cxn>
                <a:cxn ang="0">
                  <a:pos x="connsiteX3" y="connsiteY3"/>
                </a:cxn>
              </a:cxnLst>
              <a:rect l="l" t="t" r="r" b="b"/>
              <a:pathLst>
                <a:path w="93478" h="60024">
                  <a:moveTo>
                    <a:pt x="0" y="59655"/>
                  </a:moveTo>
                  <a:lnTo>
                    <a:pt x="73491" y="0"/>
                  </a:lnTo>
                  <a:lnTo>
                    <a:pt x="93478" y="60024"/>
                  </a:lnTo>
                  <a:lnTo>
                    <a:pt x="0" y="59655"/>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 name="Group 24"/>
            <p:cNvGrpSpPr/>
            <p:nvPr/>
          </p:nvGrpSpPr>
          <p:grpSpPr>
            <a:xfrm>
              <a:off x="7376545" y="5675627"/>
              <a:ext cx="546100" cy="552451"/>
              <a:chOff x="8263164" y="6047346"/>
              <a:chExt cx="546100" cy="552451"/>
            </a:xfrm>
          </p:grpSpPr>
          <p:grpSp>
            <p:nvGrpSpPr>
              <p:cNvPr id="95" name="Group 94"/>
              <p:cNvGrpSpPr/>
              <p:nvPr/>
            </p:nvGrpSpPr>
            <p:grpSpPr>
              <a:xfrm>
                <a:off x="8263164" y="6047346"/>
                <a:ext cx="546100" cy="552451"/>
                <a:chOff x="6450013" y="3451225"/>
                <a:chExt cx="546100" cy="552451"/>
              </a:xfrm>
            </p:grpSpPr>
            <p:sp>
              <p:nvSpPr>
                <p:cNvPr id="97" name="Freeform 49"/>
                <p:cNvSpPr>
                  <a:spLocks/>
                </p:cNvSpPr>
                <p:nvPr/>
              </p:nvSpPr>
              <p:spPr bwMode="auto">
                <a:xfrm>
                  <a:off x="6450013" y="3451225"/>
                  <a:ext cx="546100" cy="552450"/>
                </a:xfrm>
                <a:custGeom>
                  <a:avLst/>
                  <a:gdLst>
                    <a:gd name="T0" fmla="*/ 0 w 344"/>
                    <a:gd name="T1" fmla="*/ 70 h 348"/>
                    <a:gd name="T2" fmla="*/ 0 w 344"/>
                    <a:gd name="T3" fmla="*/ 279 h 348"/>
                    <a:gd name="T4" fmla="*/ 108 w 344"/>
                    <a:gd name="T5" fmla="*/ 348 h 348"/>
                    <a:gd name="T6" fmla="*/ 231 w 344"/>
                    <a:gd name="T7" fmla="*/ 348 h 348"/>
                    <a:gd name="T8" fmla="*/ 340 w 344"/>
                    <a:gd name="T9" fmla="*/ 278 h 348"/>
                    <a:gd name="T10" fmla="*/ 344 w 344"/>
                    <a:gd name="T11" fmla="*/ 70 h 348"/>
                    <a:gd name="T12" fmla="*/ 227 w 344"/>
                    <a:gd name="T13" fmla="*/ 0 h 348"/>
                    <a:gd name="T14" fmla="*/ 113 w 344"/>
                    <a:gd name="T15" fmla="*/ 0 h 348"/>
                    <a:gd name="T16" fmla="*/ 0 w 344"/>
                    <a:gd name="T17" fmla="*/ 7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348">
                      <a:moveTo>
                        <a:pt x="0" y="70"/>
                      </a:moveTo>
                      <a:lnTo>
                        <a:pt x="0" y="279"/>
                      </a:lnTo>
                      <a:lnTo>
                        <a:pt x="108" y="348"/>
                      </a:lnTo>
                      <a:lnTo>
                        <a:pt x="231" y="348"/>
                      </a:lnTo>
                      <a:lnTo>
                        <a:pt x="340" y="278"/>
                      </a:lnTo>
                      <a:lnTo>
                        <a:pt x="344" y="70"/>
                      </a:lnTo>
                      <a:lnTo>
                        <a:pt x="227" y="0"/>
                      </a:lnTo>
                      <a:lnTo>
                        <a:pt x="113" y="0"/>
                      </a:lnTo>
                      <a:lnTo>
                        <a:pt x="0" y="70"/>
                      </a:lnTo>
                      <a:close/>
                    </a:path>
                  </a:pathLst>
                </a:custGeom>
                <a:solidFill>
                  <a:schemeClr val="bg1">
                    <a:lumMod val="8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50"/>
                <p:cNvSpPr>
                  <a:spLocks/>
                </p:cNvSpPr>
                <p:nvPr/>
              </p:nvSpPr>
              <p:spPr bwMode="auto">
                <a:xfrm>
                  <a:off x="6457951" y="3673475"/>
                  <a:ext cx="530225" cy="112713"/>
                </a:xfrm>
                <a:custGeom>
                  <a:avLst/>
                  <a:gdLst>
                    <a:gd name="T0" fmla="*/ 0 w 334"/>
                    <a:gd name="T1" fmla="*/ 0 h 71"/>
                    <a:gd name="T2" fmla="*/ 106 w 334"/>
                    <a:gd name="T3" fmla="*/ 71 h 71"/>
                    <a:gd name="T4" fmla="*/ 227 w 334"/>
                    <a:gd name="T5" fmla="*/ 71 h 71"/>
                    <a:gd name="T6" fmla="*/ 334 w 334"/>
                    <a:gd name="T7" fmla="*/ 0 h 71"/>
                    <a:gd name="T8" fmla="*/ 0 w 334"/>
                    <a:gd name="T9" fmla="*/ 0 h 71"/>
                  </a:gdLst>
                  <a:ahLst/>
                  <a:cxnLst>
                    <a:cxn ang="0">
                      <a:pos x="T0" y="T1"/>
                    </a:cxn>
                    <a:cxn ang="0">
                      <a:pos x="T2" y="T3"/>
                    </a:cxn>
                    <a:cxn ang="0">
                      <a:pos x="T4" y="T5"/>
                    </a:cxn>
                    <a:cxn ang="0">
                      <a:pos x="T6" y="T7"/>
                    </a:cxn>
                    <a:cxn ang="0">
                      <a:pos x="T8" y="T9"/>
                    </a:cxn>
                  </a:cxnLst>
                  <a:rect l="0" t="0" r="r" b="b"/>
                  <a:pathLst>
                    <a:path w="334" h="71">
                      <a:moveTo>
                        <a:pt x="0" y="0"/>
                      </a:moveTo>
                      <a:lnTo>
                        <a:pt x="106" y="71"/>
                      </a:lnTo>
                      <a:lnTo>
                        <a:pt x="227" y="71"/>
                      </a:lnTo>
                      <a:lnTo>
                        <a:pt x="334" y="0"/>
                      </a:lnTo>
                      <a:lnTo>
                        <a:pt x="0"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51"/>
                <p:cNvSpPr>
                  <a:spLocks/>
                </p:cNvSpPr>
                <p:nvPr/>
              </p:nvSpPr>
              <p:spPr bwMode="auto">
                <a:xfrm>
                  <a:off x="6457951" y="3673475"/>
                  <a:ext cx="530225" cy="112713"/>
                </a:xfrm>
                <a:custGeom>
                  <a:avLst/>
                  <a:gdLst>
                    <a:gd name="T0" fmla="*/ 0 w 334"/>
                    <a:gd name="T1" fmla="*/ 0 h 71"/>
                    <a:gd name="T2" fmla="*/ 106 w 334"/>
                    <a:gd name="T3" fmla="*/ 71 h 71"/>
                    <a:gd name="T4" fmla="*/ 227 w 334"/>
                    <a:gd name="T5" fmla="*/ 71 h 71"/>
                    <a:gd name="T6" fmla="*/ 334 w 334"/>
                    <a:gd name="T7" fmla="*/ 0 h 71"/>
                  </a:gdLst>
                  <a:ahLst/>
                  <a:cxnLst>
                    <a:cxn ang="0">
                      <a:pos x="T0" y="T1"/>
                    </a:cxn>
                    <a:cxn ang="0">
                      <a:pos x="T2" y="T3"/>
                    </a:cxn>
                    <a:cxn ang="0">
                      <a:pos x="T4" y="T5"/>
                    </a:cxn>
                    <a:cxn ang="0">
                      <a:pos x="T6" y="T7"/>
                    </a:cxn>
                  </a:cxnLst>
                  <a:rect l="0" t="0" r="r" b="b"/>
                  <a:pathLst>
                    <a:path w="334" h="71">
                      <a:moveTo>
                        <a:pt x="0" y="0"/>
                      </a:moveTo>
                      <a:lnTo>
                        <a:pt x="106" y="71"/>
                      </a:lnTo>
                      <a:lnTo>
                        <a:pt x="227" y="71"/>
                      </a:lnTo>
                      <a:lnTo>
                        <a:pt x="334"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Rectangle 52"/>
                <p:cNvSpPr>
                  <a:spLocks noChangeArrowheads="1"/>
                </p:cNvSpPr>
                <p:nvPr/>
              </p:nvSpPr>
              <p:spPr bwMode="auto">
                <a:xfrm>
                  <a:off x="6630988" y="3786188"/>
                  <a:ext cx="185738" cy="217488"/>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53"/>
                <p:cNvSpPr>
                  <a:spLocks/>
                </p:cNvSpPr>
                <p:nvPr/>
              </p:nvSpPr>
              <p:spPr bwMode="auto">
                <a:xfrm>
                  <a:off x="6630988" y="3786188"/>
                  <a:ext cx="185738" cy="217488"/>
                </a:xfrm>
                <a:custGeom>
                  <a:avLst/>
                  <a:gdLst>
                    <a:gd name="T0" fmla="*/ 117 w 117"/>
                    <a:gd name="T1" fmla="*/ 137 h 137"/>
                    <a:gd name="T2" fmla="*/ 117 w 117"/>
                    <a:gd name="T3" fmla="*/ 0 h 137"/>
                    <a:gd name="T4" fmla="*/ 0 w 117"/>
                    <a:gd name="T5" fmla="*/ 0 h 137"/>
                    <a:gd name="T6" fmla="*/ 0 w 117"/>
                    <a:gd name="T7" fmla="*/ 137 h 137"/>
                  </a:gdLst>
                  <a:ahLst/>
                  <a:cxnLst>
                    <a:cxn ang="0">
                      <a:pos x="T0" y="T1"/>
                    </a:cxn>
                    <a:cxn ang="0">
                      <a:pos x="T2" y="T3"/>
                    </a:cxn>
                    <a:cxn ang="0">
                      <a:pos x="T4" y="T5"/>
                    </a:cxn>
                    <a:cxn ang="0">
                      <a:pos x="T6" y="T7"/>
                    </a:cxn>
                  </a:cxnLst>
                  <a:rect l="0" t="0" r="r" b="b"/>
                  <a:pathLst>
                    <a:path w="117" h="137">
                      <a:moveTo>
                        <a:pt x="117" y="137"/>
                      </a:moveTo>
                      <a:lnTo>
                        <a:pt x="117" y="0"/>
                      </a:lnTo>
                      <a:lnTo>
                        <a:pt x="0" y="0"/>
                      </a:lnTo>
                      <a:lnTo>
                        <a:pt x="0" y="137"/>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96" name="Freeform 95"/>
              <p:cNvSpPr>
                <a:spLocks/>
              </p:cNvSpPr>
              <p:nvPr/>
            </p:nvSpPr>
            <p:spPr bwMode="auto">
              <a:xfrm>
                <a:off x="8423217" y="6082404"/>
                <a:ext cx="225994" cy="232964"/>
              </a:xfrm>
              <a:custGeom>
                <a:avLst/>
                <a:gdLst>
                  <a:gd name="T0" fmla="*/ 88 w 96"/>
                  <a:gd name="T1" fmla="*/ 50 h 96"/>
                  <a:gd name="T2" fmla="*/ 81 w 96"/>
                  <a:gd name="T3" fmla="*/ 54 h 96"/>
                  <a:gd name="T4" fmla="*/ 71 w 96"/>
                  <a:gd name="T5" fmla="*/ 49 h 96"/>
                  <a:gd name="T6" fmla="*/ 72 w 96"/>
                  <a:gd name="T7" fmla="*/ 42 h 96"/>
                  <a:gd name="T8" fmla="*/ 68 w 96"/>
                  <a:gd name="T9" fmla="*/ 31 h 96"/>
                  <a:gd name="T10" fmla="*/ 84 w 96"/>
                  <a:gd name="T11" fmla="*/ 15 h 96"/>
                  <a:gd name="T12" fmla="*/ 88 w 96"/>
                  <a:gd name="T13" fmla="*/ 16 h 96"/>
                  <a:gd name="T14" fmla="*/ 96 w 96"/>
                  <a:gd name="T15" fmla="*/ 8 h 96"/>
                  <a:gd name="T16" fmla="*/ 88 w 96"/>
                  <a:gd name="T17" fmla="*/ 0 h 96"/>
                  <a:gd name="T18" fmla="*/ 80 w 96"/>
                  <a:gd name="T19" fmla="*/ 8 h 96"/>
                  <a:gd name="T20" fmla="*/ 81 w 96"/>
                  <a:gd name="T21" fmla="*/ 12 h 96"/>
                  <a:gd name="T22" fmla="*/ 65 w 96"/>
                  <a:gd name="T23" fmla="*/ 28 h 96"/>
                  <a:gd name="T24" fmla="*/ 54 w 96"/>
                  <a:gd name="T25" fmla="*/ 24 h 96"/>
                  <a:gd name="T26" fmla="*/ 38 w 96"/>
                  <a:gd name="T27" fmla="*/ 33 h 96"/>
                  <a:gd name="T28" fmla="*/ 16 w 96"/>
                  <a:gd name="T29" fmla="*/ 23 h 96"/>
                  <a:gd name="T30" fmla="*/ 16 w 96"/>
                  <a:gd name="T31" fmla="*/ 22 h 96"/>
                  <a:gd name="T32" fmla="*/ 8 w 96"/>
                  <a:gd name="T33" fmla="*/ 14 h 96"/>
                  <a:gd name="T34" fmla="*/ 0 w 96"/>
                  <a:gd name="T35" fmla="*/ 22 h 96"/>
                  <a:gd name="T36" fmla="*/ 8 w 96"/>
                  <a:gd name="T37" fmla="*/ 30 h 96"/>
                  <a:gd name="T38" fmla="*/ 14 w 96"/>
                  <a:gd name="T39" fmla="*/ 27 h 96"/>
                  <a:gd name="T40" fmla="*/ 37 w 96"/>
                  <a:gd name="T41" fmla="*/ 37 h 96"/>
                  <a:gd name="T42" fmla="*/ 36 w 96"/>
                  <a:gd name="T43" fmla="*/ 42 h 96"/>
                  <a:gd name="T44" fmla="*/ 40 w 96"/>
                  <a:gd name="T45" fmla="*/ 53 h 96"/>
                  <a:gd name="T46" fmla="*/ 12 w 96"/>
                  <a:gd name="T47" fmla="*/ 81 h 96"/>
                  <a:gd name="T48" fmla="*/ 8 w 96"/>
                  <a:gd name="T49" fmla="*/ 80 h 96"/>
                  <a:gd name="T50" fmla="*/ 0 w 96"/>
                  <a:gd name="T51" fmla="*/ 88 h 96"/>
                  <a:gd name="T52" fmla="*/ 8 w 96"/>
                  <a:gd name="T53" fmla="*/ 96 h 96"/>
                  <a:gd name="T54" fmla="*/ 16 w 96"/>
                  <a:gd name="T55" fmla="*/ 88 h 96"/>
                  <a:gd name="T56" fmla="*/ 15 w 96"/>
                  <a:gd name="T57" fmla="*/ 84 h 96"/>
                  <a:gd name="T58" fmla="*/ 43 w 96"/>
                  <a:gd name="T59" fmla="*/ 56 h 96"/>
                  <a:gd name="T60" fmla="*/ 52 w 96"/>
                  <a:gd name="T61" fmla="*/ 60 h 96"/>
                  <a:gd name="T62" fmla="*/ 52 w 96"/>
                  <a:gd name="T63" fmla="*/ 80 h 96"/>
                  <a:gd name="T64" fmla="*/ 46 w 96"/>
                  <a:gd name="T65" fmla="*/ 88 h 96"/>
                  <a:gd name="T66" fmla="*/ 54 w 96"/>
                  <a:gd name="T67" fmla="*/ 96 h 96"/>
                  <a:gd name="T68" fmla="*/ 62 w 96"/>
                  <a:gd name="T69" fmla="*/ 88 h 96"/>
                  <a:gd name="T70" fmla="*/ 56 w 96"/>
                  <a:gd name="T71" fmla="*/ 80 h 96"/>
                  <a:gd name="T72" fmla="*/ 56 w 96"/>
                  <a:gd name="T73" fmla="*/ 60 h 96"/>
                  <a:gd name="T74" fmla="*/ 69 w 96"/>
                  <a:gd name="T75" fmla="*/ 53 h 96"/>
                  <a:gd name="T76" fmla="*/ 80 w 96"/>
                  <a:gd name="T77" fmla="*/ 57 h 96"/>
                  <a:gd name="T78" fmla="*/ 80 w 96"/>
                  <a:gd name="T79" fmla="*/ 58 h 96"/>
                  <a:gd name="T80" fmla="*/ 88 w 96"/>
                  <a:gd name="T81" fmla="*/ 66 h 96"/>
                  <a:gd name="T82" fmla="*/ 96 w 96"/>
                  <a:gd name="T83" fmla="*/ 58 h 96"/>
                  <a:gd name="T84" fmla="*/ 88 w 96"/>
                  <a:gd name="T85"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88" y="50"/>
                    </a:moveTo>
                    <a:cubicBezTo>
                      <a:pt x="85" y="50"/>
                      <a:pt x="83" y="51"/>
                      <a:pt x="81" y="54"/>
                    </a:cubicBezTo>
                    <a:cubicBezTo>
                      <a:pt x="71" y="49"/>
                      <a:pt x="71" y="49"/>
                      <a:pt x="71" y="49"/>
                    </a:cubicBezTo>
                    <a:cubicBezTo>
                      <a:pt x="71" y="47"/>
                      <a:pt x="72" y="45"/>
                      <a:pt x="72" y="42"/>
                    </a:cubicBezTo>
                    <a:cubicBezTo>
                      <a:pt x="72" y="38"/>
                      <a:pt x="71" y="34"/>
                      <a:pt x="68" y="31"/>
                    </a:cubicBezTo>
                    <a:cubicBezTo>
                      <a:pt x="84" y="15"/>
                      <a:pt x="84" y="15"/>
                      <a:pt x="84" y="15"/>
                    </a:cubicBezTo>
                    <a:cubicBezTo>
                      <a:pt x="85" y="16"/>
                      <a:pt x="87" y="16"/>
                      <a:pt x="88" y="16"/>
                    </a:cubicBezTo>
                    <a:cubicBezTo>
                      <a:pt x="92" y="16"/>
                      <a:pt x="96" y="12"/>
                      <a:pt x="96" y="8"/>
                    </a:cubicBezTo>
                    <a:cubicBezTo>
                      <a:pt x="96" y="4"/>
                      <a:pt x="92" y="0"/>
                      <a:pt x="88" y="0"/>
                    </a:cubicBezTo>
                    <a:cubicBezTo>
                      <a:pt x="84" y="0"/>
                      <a:pt x="80" y="4"/>
                      <a:pt x="80" y="8"/>
                    </a:cubicBezTo>
                    <a:cubicBezTo>
                      <a:pt x="80" y="9"/>
                      <a:pt x="80" y="11"/>
                      <a:pt x="81" y="12"/>
                    </a:cubicBezTo>
                    <a:cubicBezTo>
                      <a:pt x="65" y="28"/>
                      <a:pt x="65" y="28"/>
                      <a:pt x="65" y="28"/>
                    </a:cubicBezTo>
                    <a:cubicBezTo>
                      <a:pt x="62" y="25"/>
                      <a:pt x="58" y="24"/>
                      <a:pt x="54" y="24"/>
                    </a:cubicBezTo>
                    <a:cubicBezTo>
                      <a:pt x="47" y="24"/>
                      <a:pt x="41" y="28"/>
                      <a:pt x="38" y="33"/>
                    </a:cubicBezTo>
                    <a:cubicBezTo>
                      <a:pt x="16" y="23"/>
                      <a:pt x="16" y="23"/>
                      <a:pt x="16" y="23"/>
                    </a:cubicBezTo>
                    <a:cubicBezTo>
                      <a:pt x="16" y="23"/>
                      <a:pt x="16" y="23"/>
                      <a:pt x="16" y="22"/>
                    </a:cubicBezTo>
                    <a:cubicBezTo>
                      <a:pt x="16" y="18"/>
                      <a:pt x="12" y="14"/>
                      <a:pt x="8" y="14"/>
                    </a:cubicBezTo>
                    <a:cubicBezTo>
                      <a:pt x="4" y="14"/>
                      <a:pt x="0" y="18"/>
                      <a:pt x="0" y="22"/>
                    </a:cubicBezTo>
                    <a:cubicBezTo>
                      <a:pt x="0" y="26"/>
                      <a:pt x="4" y="30"/>
                      <a:pt x="8" y="30"/>
                    </a:cubicBezTo>
                    <a:cubicBezTo>
                      <a:pt x="10" y="30"/>
                      <a:pt x="13" y="29"/>
                      <a:pt x="14" y="27"/>
                    </a:cubicBezTo>
                    <a:cubicBezTo>
                      <a:pt x="37" y="37"/>
                      <a:pt x="37" y="37"/>
                      <a:pt x="37" y="37"/>
                    </a:cubicBezTo>
                    <a:cubicBezTo>
                      <a:pt x="36" y="38"/>
                      <a:pt x="36" y="40"/>
                      <a:pt x="36" y="42"/>
                    </a:cubicBezTo>
                    <a:cubicBezTo>
                      <a:pt x="36" y="46"/>
                      <a:pt x="37" y="50"/>
                      <a:pt x="40" y="53"/>
                    </a:cubicBezTo>
                    <a:cubicBezTo>
                      <a:pt x="12" y="81"/>
                      <a:pt x="12" y="81"/>
                      <a:pt x="12" y="81"/>
                    </a:cubicBezTo>
                    <a:cubicBezTo>
                      <a:pt x="11" y="80"/>
                      <a:pt x="9" y="80"/>
                      <a:pt x="8" y="80"/>
                    </a:cubicBezTo>
                    <a:cubicBezTo>
                      <a:pt x="4" y="80"/>
                      <a:pt x="0" y="84"/>
                      <a:pt x="0" y="88"/>
                    </a:cubicBezTo>
                    <a:cubicBezTo>
                      <a:pt x="0" y="92"/>
                      <a:pt x="4" y="96"/>
                      <a:pt x="8" y="96"/>
                    </a:cubicBezTo>
                    <a:cubicBezTo>
                      <a:pt x="12" y="96"/>
                      <a:pt x="16" y="92"/>
                      <a:pt x="16" y="88"/>
                    </a:cubicBezTo>
                    <a:cubicBezTo>
                      <a:pt x="16" y="87"/>
                      <a:pt x="16" y="85"/>
                      <a:pt x="15" y="84"/>
                    </a:cubicBezTo>
                    <a:cubicBezTo>
                      <a:pt x="43" y="56"/>
                      <a:pt x="43" y="56"/>
                      <a:pt x="43" y="56"/>
                    </a:cubicBezTo>
                    <a:cubicBezTo>
                      <a:pt x="45" y="58"/>
                      <a:pt x="49" y="59"/>
                      <a:pt x="52" y="60"/>
                    </a:cubicBezTo>
                    <a:cubicBezTo>
                      <a:pt x="52" y="80"/>
                      <a:pt x="52" y="80"/>
                      <a:pt x="52" y="80"/>
                    </a:cubicBezTo>
                    <a:cubicBezTo>
                      <a:pt x="49" y="81"/>
                      <a:pt x="46" y="84"/>
                      <a:pt x="46" y="88"/>
                    </a:cubicBezTo>
                    <a:cubicBezTo>
                      <a:pt x="46" y="92"/>
                      <a:pt x="50" y="96"/>
                      <a:pt x="54" y="96"/>
                    </a:cubicBezTo>
                    <a:cubicBezTo>
                      <a:pt x="58" y="96"/>
                      <a:pt x="62" y="92"/>
                      <a:pt x="62" y="88"/>
                    </a:cubicBezTo>
                    <a:cubicBezTo>
                      <a:pt x="62" y="84"/>
                      <a:pt x="59" y="81"/>
                      <a:pt x="56" y="80"/>
                    </a:cubicBezTo>
                    <a:cubicBezTo>
                      <a:pt x="56" y="60"/>
                      <a:pt x="56" y="60"/>
                      <a:pt x="56" y="60"/>
                    </a:cubicBezTo>
                    <a:cubicBezTo>
                      <a:pt x="61" y="59"/>
                      <a:pt x="66" y="57"/>
                      <a:pt x="69" y="53"/>
                    </a:cubicBezTo>
                    <a:cubicBezTo>
                      <a:pt x="80" y="57"/>
                      <a:pt x="80" y="57"/>
                      <a:pt x="80" y="57"/>
                    </a:cubicBezTo>
                    <a:cubicBezTo>
                      <a:pt x="80" y="58"/>
                      <a:pt x="80" y="58"/>
                      <a:pt x="80" y="58"/>
                    </a:cubicBezTo>
                    <a:cubicBezTo>
                      <a:pt x="80" y="62"/>
                      <a:pt x="84" y="66"/>
                      <a:pt x="88" y="66"/>
                    </a:cubicBezTo>
                    <a:cubicBezTo>
                      <a:pt x="92" y="66"/>
                      <a:pt x="96" y="62"/>
                      <a:pt x="96" y="58"/>
                    </a:cubicBezTo>
                    <a:cubicBezTo>
                      <a:pt x="96" y="54"/>
                      <a:pt x="92" y="50"/>
                      <a:pt x="88" y="50"/>
                    </a:cubicBezTo>
                    <a:close/>
                  </a:path>
                </a:pathLst>
              </a:custGeom>
              <a:solidFill>
                <a:schemeClr val="tx1"/>
              </a:solidFill>
              <a:ln>
                <a:noFill/>
              </a:ln>
              <a:scene3d>
                <a:camera prst="perspectiveRelaxedModerately"/>
                <a:lightRig rig="threePt" dir="t"/>
              </a:scene3d>
            </p:spPr>
            <p:txBody>
              <a:bodyPr vert="horz" wrap="square" lIns="91440" tIns="45720" rIns="91440" bIns="45720" numCol="1" anchor="t" anchorCtr="0" compatLnSpc="1">
                <a:prstTxWarp prst="textNoShape">
                  <a:avLst/>
                </a:prstTxWarp>
              </a:bodyPr>
              <a:lstStyle/>
              <a:p>
                <a:endParaRPr lang="id-ID">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6" name="Group 25"/>
            <p:cNvGrpSpPr/>
            <p:nvPr/>
          </p:nvGrpSpPr>
          <p:grpSpPr>
            <a:xfrm>
              <a:off x="7818708" y="6099790"/>
              <a:ext cx="1533085" cy="285823"/>
              <a:chOff x="7818708" y="6099790"/>
              <a:chExt cx="1533085" cy="285823"/>
            </a:xfrm>
          </p:grpSpPr>
          <p:sp>
            <p:nvSpPr>
              <p:cNvPr id="93" name="Freeform 72"/>
              <p:cNvSpPr>
                <a:spLocks/>
              </p:cNvSpPr>
              <p:nvPr/>
            </p:nvSpPr>
            <p:spPr bwMode="auto">
              <a:xfrm>
                <a:off x="7830689" y="6099790"/>
                <a:ext cx="1521104" cy="285823"/>
              </a:xfrm>
              <a:custGeom>
                <a:avLst/>
                <a:gdLst>
                  <a:gd name="T0" fmla="*/ 0 w 991"/>
                  <a:gd name="T1" fmla="*/ 0 h 282"/>
                  <a:gd name="T2" fmla="*/ 368 w 991"/>
                  <a:gd name="T3" fmla="*/ 227 h 282"/>
                  <a:gd name="T4" fmla="*/ 459 w 991"/>
                  <a:gd name="T5" fmla="*/ 282 h 282"/>
                  <a:gd name="T6" fmla="*/ 818 w 991"/>
                  <a:gd name="T7" fmla="*/ 282 h 282"/>
                  <a:gd name="T8" fmla="*/ 991 w 991"/>
                  <a:gd name="T9" fmla="*/ 166 h 282"/>
                  <a:gd name="connsiteX0" fmla="*/ 0 w 6287"/>
                  <a:gd name="connsiteY0" fmla="*/ 2163 h 4113"/>
                  <a:gd name="connsiteX1" fmla="*/ 919 w 6287"/>
                  <a:gd name="connsiteY1" fmla="*/ 4113 h 4113"/>
                  <a:gd name="connsiteX2" fmla="*/ 4541 w 6287"/>
                  <a:gd name="connsiteY2" fmla="*/ 4113 h 4113"/>
                  <a:gd name="connsiteX3" fmla="*/ 6287 w 6287"/>
                  <a:gd name="connsiteY3" fmla="*/ 0 h 4113"/>
                  <a:gd name="connsiteX0" fmla="*/ 0 w 10000"/>
                  <a:gd name="connsiteY0" fmla="*/ 5259 h 10000"/>
                  <a:gd name="connsiteX1" fmla="*/ 1462 w 10000"/>
                  <a:gd name="connsiteY1" fmla="*/ 10000 h 10000"/>
                  <a:gd name="connsiteX2" fmla="*/ 7223 w 10000"/>
                  <a:gd name="connsiteY2" fmla="*/ 10000 h 10000"/>
                  <a:gd name="connsiteX3" fmla="*/ 9180 w 10000"/>
                  <a:gd name="connsiteY3" fmla="*/ 2927 h 10000"/>
                  <a:gd name="connsiteX4" fmla="*/ 10000 w 10000"/>
                  <a:gd name="connsiteY4" fmla="*/ 0 h 10000"/>
                  <a:gd name="connsiteX0" fmla="*/ 0 w 14545"/>
                  <a:gd name="connsiteY0" fmla="*/ 2332 h 19007"/>
                  <a:gd name="connsiteX1" fmla="*/ 1462 w 14545"/>
                  <a:gd name="connsiteY1" fmla="*/ 7073 h 19007"/>
                  <a:gd name="connsiteX2" fmla="*/ 7223 w 14545"/>
                  <a:gd name="connsiteY2" fmla="*/ 7073 h 19007"/>
                  <a:gd name="connsiteX3" fmla="*/ 9180 w 14545"/>
                  <a:gd name="connsiteY3" fmla="*/ 0 h 19007"/>
                  <a:gd name="connsiteX4" fmla="*/ 14545 w 14545"/>
                  <a:gd name="connsiteY4" fmla="*/ 19007 h 19007"/>
                  <a:gd name="connsiteX0" fmla="*/ 0 w 15572"/>
                  <a:gd name="connsiteY0" fmla="*/ 0 h 20296"/>
                  <a:gd name="connsiteX1" fmla="*/ 2489 w 15572"/>
                  <a:gd name="connsiteY1" fmla="*/ 8362 h 20296"/>
                  <a:gd name="connsiteX2" fmla="*/ 8250 w 15572"/>
                  <a:gd name="connsiteY2" fmla="*/ 8362 h 20296"/>
                  <a:gd name="connsiteX3" fmla="*/ 10207 w 15572"/>
                  <a:gd name="connsiteY3" fmla="*/ 1289 h 20296"/>
                  <a:gd name="connsiteX4" fmla="*/ 15572 w 15572"/>
                  <a:gd name="connsiteY4" fmla="*/ 20296 h 20296"/>
                  <a:gd name="connsiteX0" fmla="*/ 0 w 15572"/>
                  <a:gd name="connsiteY0" fmla="*/ 6471 h 26767"/>
                  <a:gd name="connsiteX1" fmla="*/ 2489 w 15572"/>
                  <a:gd name="connsiteY1" fmla="*/ 14833 h 26767"/>
                  <a:gd name="connsiteX2" fmla="*/ 8250 w 15572"/>
                  <a:gd name="connsiteY2" fmla="*/ 14833 h 26767"/>
                  <a:gd name="connsiteX3" fmla="*/ 12294 w 15572"/>
                  <a:gd name="connsiteY3" fmla="*/ 0 h 26767"/>
                  <a:gd name="connsiteX4" fmla="*/ 15572 w 15572"/>
                  <a:gd name="connsiteY4" fmla="*/ 26767 h 26767"/>
                  <a:gd name="connsiteX0" fmla="*/ 0 w 16182"/>
                  <a:gd name="connsiteY0" fmla="*/ 6471 h 14833"/>
                  <a:gd name="connsiteX1" fmla="*/ 2489 w 16182"/>
                  <a:gd name="connsiteY1" fmla="*/ 14833 h 14833"/>
                  <a:gd name="connsiteX2" fmla="*/ 8250 w 16182"/>
                  <a:gd name="connsiteY2" fmla="*/ 14833 h 14833"/>
                  <a:gd name="connsiteX3" fmla="*/ 12294 w 16182"/>
                  <a:gd name="connsiteY3" fmla="*/ 0 h 14833"/>
                  <a:gd name="connsiteX4" fmla="*/ 16182 w 16182"/>
                  <a:gd name="connsiteY4" fmla="*/ 13834 h 14833"/>
                  <a:gd name="connsiteX0" fmla="*/ 0 w 15379"/>
                  <a:gd name="connsiteY0" fmla="*/ 6471 h 14833"/>
                  <a:gd name="connsiteX1" fmla="*/ 2489 w 15379"/>
                  <a:gd name="connsiteY1" fmla="*/ 14833 h 14833"/>
                  <a:gd name="connsiteX2" fmla="*/ 8250 w 15379"/>
                  <a:gd name="connsiteY2" fmla="*/ 14833 h 14833"/>
                  <a:gd name="connsiteX3" fmla="*/ 12294 w 15379"/>
                  <a:gd name="connsiteY3" fmla="*/ 0 h 14833"/>
                  <a:gd name="connsiteX4" fmla="*/ 15379 w 15379"/>
                  <a:gd name="connsiteY4" fmla="*/ 10385 h 14833"/>
                  <a:gd name="connsiteX0" fmla="*/ 0 w 15379"/>
                  <a:gd name="connsiteY0" fmla="*/ 6471 h 14833"/>
                  <a:gd name="connsiteX1" fmla="*/ 2489 w 15379"/>
                  <a:gd name="connsiteY1" fmla="*/ 14833 h 14833"/>
                  <a:gd name="connsiteX2" fmla="*/ 12294 w 15379"/>
                  <a:gd name="connsiteY2" fmla="*/ 0 h 14833"/>
                  <a:gd name="connsiteX3" fmla="*/ 15379 w 15379"/>
                  <a:gd name="connsiteY3" fmla="*/ 10385 h 14833"/>
                  <a:gd name="connsiteX0" fmla="*/ 0 w 15379"/>
                  <a:gd name="connsiteY0" fmla="*/ 4402 h 12764"/>
                  <a:gd name="connsiteX1" fmla="*/ 2489 w 15379"/>
                  <a:gd name="connsiteY1" fmla="*/ 12764 h 12764"/>
                  <a:gd name="connsiteX2" fmla="*/ 12808 w 15379"/>
                  <a:gd name="connsiteY2" fmla="*/ 0 h 12764"/>
                  <a:gd name="connsiteX3" fmla="*/ 15379 w 15379"/>
                  <a:gd name="connsiteY3" fmla="*/ 8316 h 12764"/>
                  <a:gd name="connsiteX0" fmla="*/ 0 w 15379"/>
                  <a:gd name="connsiteY0" fmla="*/ 4402 h 15523"/>
                  <a:gd name="connsiteX1" fmla="*/ 3195 w 15379"/>
                  <a:gd name="connsiteY1" fmla="*/ 15523 h 15523"/>
                  <a:gd name="connsiteX2" fmla="*/ 12808 w 15379"/>
                  <a:gd name="connsiteY2" fmla="*/ 0 h 15523"/>
                  <a:gd name="connsiteX3" fmla="*/ 15379 w 15379"/>
                  <a:gd name="connsiteY3" fmla="*/ 8316 h 15523"/>
                </a:gdLst>
                <a:ahLst/>
                <a:cxnLst>
                  <a:cxn ang="0">
                    <a:pos x="connsiteX0" y="connsiteY0"/>
                  </a:cxn>
                  <a:cxn ang="0">
                    <a:pos x="connsiteX1" y="connsiteY1"/>
                  </a:cxn>
                  <a:cxn ang="0">
                    <a:pos x="connsiteX2" y="connsiteY2"/>
                  </a:cxn>
                  <a:cxn ang="0">
                    <a:pos x="connsiteX3" y="connsiteY3"/>
                  </a:cxn>
                </a:cxnLst>
                <a:rect l="l" t="t" r="r" b="b"/>
                <a:pathLst>
                  <a:path w="15379" h="15523">
                    <a:moveTo>
                      <a:pt x="0" y="4402"/>
                    </a:moveTo>
                    <a:lnTo>
                      <a:pt x="3195" y="15523"/>
                    </a:lnTo>
                    <a:lnTo>
                      <a:pt x="12808" y="0"/>
                    </a:lnTo>
                    <a:lnTo>
                      <a:pt x="15379" y="8316"/>
                    </a:lnTo>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Isosceles Triangle 210"/>
              <p:cNvSpPr/>
              <p:nvPr/>
            </p:nvSpPr>
            <p:spPr>
              <a:xfrm rot="19725740" flipH="1">
                <a:off x="7818708" y="6159560"/>
                <a:ext cx="93478" cy="60024"/>
              </a:xfrm>
              <a:custGeom>
                <a:avLst/>
                <a:gdLst>
                  <a:gd name="connsiteX0" fmla="*/ 0 w 84901"/>
                  <a:gd name="connsiteY0" fmla="*/ 60324 h 60324"/>
                  <a:gd name="connsiteX1" fmla="*/ 42451 w 84901"/>
                  <a:gd name="connsiteY1" fmla="*/ 0 h 60324"/>
                  <a:gd name="connsiteX2" fmla="*/ 84901 w 84901"/>
                  <a:gd name="connsiteY2" fmla="*/ 60324 h 60324"/>
                  <a:gd name="connsiteX3" fmla="*/ 0 w 84901"/>
                  <a:gd name="connsiteY3" fmla="*/ 60324 h 60324"/>
                  <a:gd name="connsiteX0" fmla="*/ 0 w 115941"/>
                  <a:gd name="connsiteY0" fmla="*/ 59655 h 60324"/>
                  <a:gd name="connsiteX1" fmla="*/ 73491 w 115941"/>
                  <a:gd name="connsiteY1" fmla="*/ 0 h 60324"/>
                  <a:gd name="connsiteX2" fmla="*/ 115941 w 115941"/>
                  <a:gd name="connsiteY2" fmla="*/ 60324 h 60324"/>
                  <a:gd name="connsiteX3" fmla="*/ 0 w 115941"/>
                  <a:gd name="connsiteY3" fmla="*/ 59655 h 60324"/>
                  <a:gd name="connsiteX0" fmla="*/ 0 w 93478"/>
                  <a:gd name="connsiteY0" fmla="*/ 59655 h 60024"/>
                  <a:gd name="connsiteX1" fmla="*/ 73491 w 93478"/>
                  <a:gd name="connsiteY1" fmla="*/ 0 h 60024"/>
                  <a:gd name="connsiteX2" fmla="*/ 93478 w 93478"/>
                  <a:gd name="connsiteY2" fmla="*/ 60024 h 60024"/>
                  <a:gd name="connsiteX3" fmla="*/ 0 w 93478"/>
                  <a:gd name="connsiteY3" fmla="*/ 59655 h 60024"/>
                </a:gdLst>
                <a:ahLst/>
                <a:cxnLst>
                  <a:cxn ang="0">
                    <a:pos x="connsiteX0" y="connsiteY0"/>
                  </a:cxn>
                  <a:cxn ang="0">
                    <a:pos x="connsiteX1" y="connsiteY1"/>
                  </a:cxn>
                  <a:cxn ang="0">
                    <a:pos x="connsiteX2" y="connsiteY2"/>
                  </a:cxn>
                  <a:cxn ang="0">
                    <a:pos x="connsiteX3" y="connsiteY3"/>
                  </a:cxn>
                </a:cxnLst>
                <a:rect l="l" t="t" r="r" b="b"/>
                <a:pathLst>
                  <a:path w="93478" h="60024">
                    <a:moveTo>
                      <a:pt x="0" y="59655"/>
                    </a:moveTo>
                    <a:lnTo>
                      <a:pt x="73491" y="0"/>
                    </a:lnTo>
                    <a:lnTo>
                      <a:pt x="93478" y="60024"/>
                    </a:lnTo>
                    <a:lnTo>
                      <a:pt x="0" y="59655"/>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7" name="Group 26"/>
            <p:cNvGrpSpPr/>
            <p:nvPr/>
          </p:nvGrpSpPr>
          <p:grpSpPr>
            <a:xfrm>
              <a:off x="9262755" y="5872048"/>
              <a:ext cx="830797" cy="760951"/>
              <a:chOff x="9688739" y="6009246"/>
              <a:chExt cx="717550" cy="657225"/>
            </a:xfrm>
          </p:grpSpPr>
          <p:sp>
            <p:nvSpPr>
              <p:cNvPr id="84" name="Freeform 43"/>
              <p:cNvSpPr>
                <a:spLocks/>
              </p:cNvSpPr>
              <p:nvPr/>
            </p:nvSpPr>
            <p:spPr bwMode="auto">
              <a:xfrm>
                <a:off x="9688739" y="6009246"/>
                <a:ext cx="717550" cy="657225"/>
              </a:xfrm>
              <a:custGeom>
                <a:avLst/>
                <a:gdLst>
                  <a:gd name="T0" fmla="*/ 225 w 452"/>
                  <a:gd name="T1" fmla="*/ 0 h 414"/>
                  <a:gd name="T2" fmla="*/ 452 w 452"/>
                  <a:gd name="T3" fmla="*/ 137 h 414"/>
                  <a:gd name="T4" fmla="*/ 452 w 452"/>
                  <a:gd name="T5" fmla="*/ 260 h 414"/>
                  <a:gd name="T6" fmla="*/ 225 w 452"/>
                  <a:gd name="T7" fmla="*/ 414 h 414"/>
                  <a:gd name="T8" fmla="*/ 0 w 452"/>
                  <a:gd name="T9" fmla="*/ 274 h 414"/>
                  <a:gd name="T10" fmla="*/ 0 w 452"/>
                  <a:gd name="T11" fmla="*/ 142 h 414"/>
                  <a:gd name="T12" fmla="*/ 225 w 452"/>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452" h="414">
                    <a:moveTo>
                      <a:pt x="225" y="0"/>
                    </a:moveTo>
                    <a:lnTo>
                      <a:pt x="452" y="137"/>
                    </a:lnTo>
                    <a:lnTo>
                      <a:pt x="452" y="260"/>
                    </a:lnTo>
                    <a:lnTo>
                      <a:pt x="225" y="414"/>
                    </a:lnTo>
                    <a:lnTo>
                      <a:pt x="0" y="274"/>
                    </a:lnTo>
                    <a:lnTo>
                      <a:pt x="0" y="142"/>
                    </a:lnTo>
                    <a:lnTo>
                      <a:pt x="225" y="0"/>
                    </a:lnTo>
                    <a:close/>
                  </a:path>
                </a:pathLst>
              </a:custGeom>
              <a:solidFill>
                <a:schemeClr val="bg1">
                  <a:lumMod val="8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45"/>
              <p:cNvSpPr>
                <a:spLocks/>
              </p:cNvSpPr>
              <p:nvPr/>
            </p:nvSpPr>
            <p:spPr bwMode="auto">
              <a:xfrm>
                <a:off x="9701439" y="6233083"/>
                <a:ext cx="696913" cy="211138"/>
              </a:xfrm>
              <a:custGeom>
                <a:avLst/>
                <a:gdLst>
                  <a:gd name="T0" fmla="*/ 439 w 439"/>
                  <a:gd name="T1" fmla="*/ 0 h 133"/>
                  <a:gd name="T2" fmla="*/ 218 w 439"/>
                  <a:gd name="T3" fmla="*/ 133 h 133"/>
                  <a:gd name="T4" fmla="*/ 0 w 439"/>
                  <a:gd name="T5" fmla="*/ 0 h 133"/>
                </a:gdLst>
                <a:ahLst/>
                <a:cxnLst>
                  <a:cxn ang="0">
                    <a:pos x="T0" y="T1"/>
                  </a:cxn>
                  <a:cxn ang="0">
                    <a:pos x="T2" y="T3"/>
                  </a:cxn>
                  <a:cxn ang="0">
                    <a:pos x="T4" y="T5"/>
                  </a:cxn>
                </a:cxnLst>
                <a:rect l="0" t="0" r="r" b="b"/>
                <a:pathLst>
                  <a:path w="439" h="133">
                    <a:moveTo>
                      <a:pt x="439" y="0"/>
                    </a:moveTo>
                    <a:lnTo>
                      <a:pt x="218" y="133"/>
                    </a:ln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Line 47"/>
              <p:cNvSpPr>
                <a:spLocks noChangeShapeType="1"/>
              </p:cNvSpPr>
              <p:nvPr/>
            </p:nvSpPr>
            <p:spPr bwMode="auto">
              <a:xfrm flipV="1">
                <a:off x="10047514" y="6444221"/>
                <a:ext cx="0" cy="220663"/>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Line 47"/>
              <p:cNvSpPr>
                <a:spLocks noChangeShapeType="1"/>
              </p:cNvSpPr>
              <p:nvPr/>
            </p:nvSpPr>
            <p:spPr bwMode="auto">
              <a:xfrm flipV="1">
                <a:off x="10230870" y="6336312"/>
                <a:ext cx="0" cy="200217"/>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45"/>
              <p:cNvSpPr>
                <a:spLocks/>
              </p:cNvSpPr>
              <p:nvPr/>
            </p:nvSpPr>
            <p:spPr bwMode="auto">
              <a:xfrm>
                <a:off x="9880032" y="6119552"/>
                <a:ext cx="350863" cy="215910"/>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Lst>
                <a:ahLst/>
                <a:cxnLst>
                  <a:cxn ang="0">
                    <a:pos x="connsiteX0" y="connsiteY0"/>
                  </a:cxn>
                  <a:cxn ang="0">
                    <a:pos x="connsiteX1" y="connsiteY1"/>
                  </a:cxn>
                </a:cxnLst>
                <a:rect l="l" t="t" r="r" b="b"/>
                <a:pathLst>
                  <a:path w="10138" h="10226">
                    <a:moveTo>
                      <a:pt x="10138" y="10226"/>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Freeform 48"/>
              <p:cNvSpPr>
                <a:spLocks/>
              </p:cNvSpPr>
              <p:nvPr/>
            </p:nvSpPr>
            <p:spPr bwMode="auto">
              <a:xfrm>
                <a:off x="9957686" y="6169563"/>
                <a:ext cx="182563" cy="115888"/>
              </a:xfrm>
              <a:custGeom>
                <a:avLst/>
                <a:gdLst>
                  <a:gd name="T0" fmla="*/ 0 w 115"/>
                  <a:gd name="T1" fmla="*/ 37 h 73"/>
                  <a:gd name="T2" fmla="*/ 56 w 115"/>
                  <a:gd name="T3" fmla="*/ 0 h 73"/>
                  <a:gd name="T4" fmla="*/ 115 w 115"/>
                  <a:gd name="T5" fmla="*/ 37 h 73"/>
                  <a:gd name="T6" fmla="*/ 57 w 115"/>
                  <a:gd name="T7" fmla="*/ 73 h 73"/>
                  <a:gd name="T8" fmla="*/ 0 w 115"/>
                  <a:gd name="T9" fmla="*/ 37 h 73"/>
                </a:gdLst>
                <a:ahLst/>
                <a:cxnLst>
                  <a:cxn ang="0">
                    <a:pos x="T0" y="T1"/>
                  </a:cxn>
                  <a:cxn ang="0">
                    <a:pos x="T2" y="T3"/>
                  </a:cxn>
                  <a:cxn ang="0">
                    <a:pos x="T4" y="T5"/>
                  </a:cxn>
                  <a:cxn ang="0">
                    <a:pos x="T6" y="T7"/>
                  </a:cxn>
                  <a:cxn ang="0">
                    <a:pos x="T8" y="T9"/>
                  </a:cxn>
                </a:cxnLst>
                <a:rect l="0" t="0" r="r" b="b"/>
                <a:pathLst>
                  <a:path w="115" h="73">
                    <a:moveTo>
                      <a:pt x="0" y="37"/>
                    </a:moveTo>
                    <a:lnTo>
                      <a:pt x="56" y="0"/>
                    </a:lnTo>
                    <a:lnTo>
                      <a:pt x="115" y="37"/>
                    </a:lnTo>
                    <a:lnTo>
                      <a:pt x="57" y="73"/>
                    </a:lnTo>
                    <a:lnTo>
                      <a:pt x="0" y="37"/>
                    </a:lnTo>
                    <a:close/>
                  </a:path>
                </a:pathLst>
              </a:custGeom>
              <a:solidFill>
                <a:schemeClr val="bg1">
                  <a:lumMod val="7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Line 47"/>
              <p:cNvSpPr>
                <a:spLocks noChangeShapeType="1"/>
              </p:cNvSpPr>
              <p:nvPr/>
            </p:nvSpPr>
            <p:spPr bwMode="auto">
              <a:xfrm flipV="1">
                <a:off x="10047514" y="6175119"/>
                <a:ext cx="0" cy="70630"/>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45"/>
              <p:cNvSpPr>
                <a:spLocks/>
              </p:cNvSpPr>
              <p:nvPr/>
            </p:nvSpPr>
            <p:spPr bwMode="auto">
              <a:xfrm>
                <a:off x="10046046" y="6245749"/>
                <a:ext cx="34156" cy="23038"/>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 name="connsiteX0" fmla="*/ 4152 w 4152"/>
                  <a:gd name="connsiteY0" fmla="*/ 4249 h 4249"/>
                  <a:gd name="connsiteX1" fmla="*/ 0 w 4152"/>
                  <a:gd name="connsiteY1" fmla="*/ 0 h 4249"/>
                  <a:gd name="connsiteX0" fmla="*/ 2377 w 2377"/>
                  <a:gd name="connsiteY0" fmla="*/ 2568 h 2568"/>
                  <a:gd name="connsiteX1" fmla="*/ 0 w 2377"/>
                  <a:gd name="connsiteY1" fmla="*/ 0 h 2568"/>
                </a:gdLst>
                <a:ahLst/>
                <a:cxnLst>
                  <a:cxn ang="0">
                    <a:pos x="connsiteX0" y="connsiteY0"/>
                  </a:cxn>
                  <a:cxn ang="0">
                    <a:pos x="connsiteX1" y="connsiteY1"/>
                  </a:cxn>
                </a:cxnLst>
                <a:rect l="l" t="t" r="r" b="b"/>
                <a:pathLst>
                  <a:path w="2377" h="2568">
                    <a:moveTo>
                      <a:pt x="2377" y="2568"/>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45"/>
              <p:cNvSpPr>
                <a:spLocks/>
              </p:cNvSpPr>
              <p:nvPr/>
            </p:nvSpPr>
            <p:spPr bwMode="auto">
              <a:xfrm flipH="1">
                <a:off x="10014536" y="6245749"/>
                <a:ext cx="34156" cy="23038"/>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 name="connsiteX0" fmla="*/ 4152 w 4152"/>
                  <a:gd name="connsiteY0" fmla="*/ 4249 h 4249"/>
                  <a:gd name="connsiteX1" fmla="*/ 0 w 4152"/>
                  <a:gd name="connsiteY1" fmla="*/ 0 h 4249"/>
                  <a:gd name="connsiteX0" fmla="*/ 2377 w 2377"/>
                  <a:gd name="connsiteY0" fmla="*/ 2568 h 2568"/>
                  <a:gd name="connsiteX1" fmla="*/ 0 w 2377"/>
                  <a:gd name="connsiteY1" fmla="*/ 0 h 2568"/>
                </a:gdLst>
                <a:ahLst/>
                <a:cxnLst>
                  <a:cxn ang="0">
                    <a:pos x="connsiteX0" y="connsiteY0"/>
                  </a:cxn>
                  <a:cxn ang="0">
                    <a:pos x="connsiteX1" y="connsiteY1"/>
                  </a:cxn>
                </a:cxnLst>
                <a:rect l="l" t="t" r="r" b="b"/>
                <a:pathLst>
                  <a:path w="2377" h="2568">
                    <a:moveTo>
                      <a:pt x="2377" y="2568"/>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8" name="Freeform 40"/>
            <p:cNvSpPr>
              <a:spLocks/>
            </p:cNvSpPr>
            <p:nvPr/>
          </p:nvSpPr>
          <p:spPr bwMode="auto">
            <a:xfrm flipH="1" flipV="1">
              <a:off x="8411171" y="5006345"/>
              <a:ext cx="520740" cy="342007"/>
            </a:xfrm>
            <a:custGeom>
              <a:avLst/>
              <a:gdLst>
                <a:gd name="T0" fmla="*/ 710 w 710"/>
                <a:gd name="T1" fmla="*/ 553 h 624"/>
                <a:gd name="T2" fmla="*/ 602 w 710"/>
                <a:gd name="T3" fmla="*/ 624 h 624"/>
                <a:gd name="T4" fmla="*/ 480 w 710"/>
                <a:gd name="T5" fmla="*/ 624 h 624"/>
                <a:gd name="T6" fmla="*/ 375 w 710"/>
                <a:gd name="T7" fmla="*/ 553 h 624"/>
                <a:gd name="T8" fmla="*/ 0 w 710"/>
                <a:gd name="T9" fmla="*/ 321 h 624"/>
                <a:gd name="T10" fmla="*/ 0 w 710"/>
                <a:gd name="T11" fmla="*/ 103 h 624"/>
                <a:gd name="T12" fmla="*/ 170 w 710"/>
                <a:gd name="T13" fmla="*/ 0 h 624"/>
                <a:gd name="connsiteX0" fmla="*/ 10000 w 10000"/>
                <a:gd name="connsiteY0" fmla="*/ 8862 h 10000"/>
                <a:gd name="connsiteX1" fmla="*/ 6761 w 10000"/>
                <a:gd name="connsiteY1" fmla="*/ 10000 h 10000"/>
                <a:gd name="connsiteX2" fmla="*/ 5282 w 10000"/>
                <a:gd name="connsiteY2" fmla="*/ 8862 h 10000"/>
                <a:gd name="connsiteX3" fmla="*/ 0 w 10000"/>
                <a:gd name="connsiteY3" fmla="*/ 5144 h 10000"/>
                <a:gd name="connsiteX4" fmla="*/ 0 w 10000"/>
                <a:gd name="connsiteY4" fmla="*/ 1651 h 10000"/>
                <a:gd name="connsiteX5" fmla="*/ 2394 w 10000"/>
                <a:gd name="connsiteY5" fmla="*/ 0 h 10000"/>
                <a:gd name="connsiteX0" fmla="*/ 10000 w 10000"/>
                <a:gd name="connsiteY0" fmla="*/ 8862 h 8862"/>
                <a:gd name="connsiteX1" fmla="*/ 5282 w 10000"/>
                <a:gd name="connsiteY1" fmla="*/ 8862 h 8862"/>
                <a:gd name="connsiteX2" fmla="*/ 0 w 10000"/>
                <a:gd name="connsiteY2" fmla="*/ 5144 h 8862"/>
                <a:gd name="connsiteX3" fmla="*/ 0 w 10000"/>
                <a:gd name="connsiteY3" fmla="*/ 1651 h 8862"/>
                <a:gd name="connsiteX4" fmla="*/ 2394 w 10000"/>
                <a:gd name="connsiteY4" fmla="*/ 0 h 8862"/>
                <a:gd name="connsiteX0" fmla="*/ 5282 w 5282"/>
                <a:gd name="connsiteY0" fmla="*/ 10000 h 10000"/>
                <a:gd name="connsiteX1" fmla="*/ 0 w 5282"/>
                <a:gd name="connsiteY1" fmla="*/ 5805 h 10000"/>
                <a:gd name="connsiteX2" fmla="*/ 0 w 5282"/>
                <a:gd name="connsiteY2" fmla="*/ 1863 h 10000"/>
                <a:gd name="connsiteX3" fmla="*/ 2394 w 5282"/>
                <a:gd name="connsiteY3" fmla="*/ 0 h 10000"/>
                <a:gd name="connsiteX0" fmla="*/ 10000 w 10000"/>
                <a:gd name="connsiteY0" fmla="*/ 10104 h 10104"/>
                <a:gd name="connsiteX1" fmla="*/ 0 w 10000"/>
                <a:gd name="connsiteY1" fmla="*/ 5909 h 10104"/>
                <a:gd name="connsiteX2" fmla="*/ 0 w 10000"/>
                <a:gd name="connsiteY2" fmla="*/ 1967 h 10104"/>
                <a:gd name="connsiteX3" fmla="*/ 4378 w 10000"/>
                <a:gd name="connsiteY3" fmla="*/ 0 h 10104"/>
                <a:gd name="connsiteX0" fmla="*/ 24765 w 24765"/>
                <a:gd name="connsiteY0" fmla="*/ 8018 h 8018"/>
                <a:gd name="connsiteX1" fmla="*/ 0 w 24765"/>
                <a:gd name="connsiteY1" fmla="*/ 5909 h 8018"/>
                <a:gd name="connsiteX2" fmla="*/ 0 w 24765"/>
                <a:gd name="connsiteY2" fmla="*/ 1967 h 8018"/>
                <a:gd name="connsiteX3" fmla="*/ 4378 w 24765"/>
                <a:gd name="connsiteY3" fmla="*/ 0 h 8018"/>
                <a:gd name="connsiteX0" fmla="*/ 10000 w 10000"/>
                <a:gd name="connsiteY0" fmla="*/ 10000 h 10000"/>
                <a:gd name="connsiteX1" fmla="*/ 5985 w 10000"/>
                <a:gd name="connsiteY1" fmla="*/ 8939 h 10000"/>
                <a:gd name="connsiteX2" fmla="*/ 0 w 10000"/>
                <a:gd name="connsiteY2" fmla="*/ 7370 h 10000"/>
                <a:gd name="connsiteX3" fmla="*/ 0 w 10000"/>
                <a:gd name="connsiteY3" fmla="*/ 2453 h 10000"/>
                <a:gd name="connsiteX4" fmla="*/ 1768 w 10000"/>
                <a:gd name="connsiteY4" fmla="*/ 0 h 10000"/>
                <a:gd name="connsiteX0" fmla="*/ 10000 w 10000"/>
                <a:gd name="connsiteY0" fmla="*/ 10000 h 12712"/>
                <a:gd name="connsiteX1" fmla="*/ 3811 w 10000"/>
                <a:gd name="connsiteY1" fmla="*/ 12712 h 12712"/>
                <a:gd name="connsiteX2" fmla="*/ 0 w 10000"/>
                <a:gd name="connsiteY2" fmla="*/ 7370 h 12712"/>
                <a:gd name="connsiteX3" fmla="*/ 0 w 10000"/>
                <a:gd name="connsiteY3" fmla="*/ 2453 h 12712"/>
                <a:gd name="connsiteX4" fmla="*/ 1768 w 10000"/>
                <a:gd name="connsiteY4" fmla="*/ 0 h 12712"/>
                <a:gd name="connsiteX0" fmla="*/ 10000 w 10000"/>
                <a:gd name="connsiteY0" fmla="*/ 10000 h 12712"/>
                <a:gd name="connsiteX1" fmla="*/ 7414 w 10000"/>
                <a:gd name="connsiteY1" fmla="*/ 11020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2712"/>
                <a:gd name="connsiteX1" fmla="*/ 7911 w 10000"/>
                <a:gd name="connsiteY1" fmla="*/ 12711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3101"/>
                <a:gd name="connsiteX1" fmla="*/ 7290 w 10000"/>
                <a:gd name="connsiteY1" fmla="*/ 13101 h 13101"/>
                <a:gd name="connsiteX2" fmla="*/ 3811 w 10000"/>
                <a:gd name="connsiteY2" fmla="*/ 1271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3101"/>
                <a:gd name="connsiteX1" fmla="*/ 7290 w 10000"/>
                <a:gd name="connsiteY1" fmla="*/ 13101 h 13101"/>
                <a:gd name="connsiteX2" fmla="*/ 4122 w 10000"/>
                <a:gd name="connsiteY2" fmla="*/ 1245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4012"/>
                <a:gd name="connsiteX1" fmla="*/ 7476 w 10000"/>
                <a:gd name="connsiteY1" fmla="*/ 14012 h 14012"/>
                <a:gd name="connsiteX2" fmla="*/ 4122 w 10000"/>
                <a:gd name="connsiteY2" fmla="*/ 12452 h 14012"/>
                <a:gd name="connsiteX3" fmla="*/ 0 w 10000"/>
                <a:gd name="connsiteY3" fmla="*/ 7370 h 14012"/>
                <a:gd name="connsiteX4" fmla="*/ 0 w 10000"/>
                <a:gd name="connsiteY4" fmla="*/ 2453 h 14012"/>
                <a:gd name="connsiteX5" fmla="*/ 1768 w 10000"/>
                <a:gd name="connsiteY5" fmla="*/ 0 h 14012"/>
                <a:gd name="connsiteX0" fmla="*/ 10186 w 10186"/>
                <a:gd name="connsiteY0" fmla="*/ 10390 h 14012"/>
                <a:gd name="connsiteX1" fmla="*/ 7476 w 10186"/>
                <a:gd name="connsiteY1" fmla="*/ 14012 h 14012"/>
                <a:gd name="connsiteX2" fmla="*/ 4122 w 10186"/>
                <a:gd name="connsiteY2" fmla="*/ 12452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2"/>
                <a:gd name="connsiteX1" fmla="*/ 7476 w 10186"/>
                <a:gd name="connsiteY1" fmla="*/ 14012 h 14012"/>
                <a:gd name="connsiteX2" fmla="*/ 4557 w 10186"/>
                <a:gd name="connsiteY2" fmla="*/ 13753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3"/>
                <a:gd name="connsiteX1" fmla="*/ 7476 w 10186"/>
                <a:gd name="connsiteY1" fmla="*/ 14012 h 14013"/>
                <a:gd name="connsiteX2" fmla="*/ 5054 w 10186"/>
                <a:gd name="connsiteY2" fmla="*/ 14013 h 14013"/>
                <a:gd name="connsiteX3" fmla="*/ 0 w 10186"/>
                <a:gd name="connsiteY3" fmla="*/ 7370 h 14013"/>
                <a:gd name="connsiteX4" fmla="*/ 0 w 10186"/>
                <a:gd name="connsiteY4" fmla="*/ 2453 h 14013"/>
                <a:gd name="connsiteX5" fmla="*/ 1768 w 10186"/>
                <a:gd name="connsiteY5" fmla="*/ 0 h 1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6" h="14013">
                  <a:moveTo>
                    <a:pt x="10186" y="10390"/>
                  </a:moveTo>
                  <a:lnTo>
                    <a:pt x="7476" y="14012"/>
                  </a:lnTo>
                  <a:lnTo>
                    <a:pt x="5054" y="14013"/>
                  </a:lnTo>
                  <a:lnTo>
                    <a:pt x="0" y="7370"/>
                  </a:lnTo>
                  <a:lnTo>
                    <a:pt x="0" y="2453"/>
                  </a:lnTo>
                  <a:lnTo>
                    <a:pt x="1768" y="0"/>
                  </a:lnTo>
                </a:path>
              </a:pathLst>
            </a:custGeom>
            <a:noFill/>
            <a:ln w="7938" cap="flat">
              <a:solidFill>
                <a:srgbClr val="000000"/>
              </a:solidFill>
              <a:prstDash val="solid"/>
              <a:miter lim="800000"/>
              <a:headEnd type="none"/>
              <a:tailEnd type="non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9" name="Group 28"/>
            <p:cNvGrpSpPr/>
            <p:nvPr/>
          </p:nvGrpSpPr>
          <p:grpSpPr>
            <a:xfrm>
              <a:off x="7810598" y="4859942"/>
              <a:ext cx="720725" cy="657225"/>
              <a:chOff x="8240939" y="5120246"/>
              <a:chExt cx="720725" cy="657225"/>
            </a:xfrm>
          </p:grpSpPr>
          <p:sp>
            <p:nvSpPr>
              <p:cNvPr id="80" name="Freeform 33"/>
              <p:cNvSpPr>
                <a:spLocks/>
              </p:cNvSpPr>
              <p:nvPr/>
            </p:nvSpPr>
            <p:spPr bwMode="auto">
              <a:xfrm>
                <a:off x="8240939" y="5120246"/>
                <a:ext cx="720725" cy="657225"/>
              </a:xfrm>
              <a:custGeom>
                <a:avLst/>
                <a:gdLst>
                  <a:gd name="T0" fmla="*/ 225 w 454"/>
                  <a:gd name="T1" fmla="*/ 0 h 414"/>
                  <a:gd name="T2" fmla="*/ 454 w 454"/>
                  <a:gd name="T3" fmla="*/ 136 h 414"/>
                  <a:gd name="T4" fmla="*/ 454 w 454"/>
                  <a:gd name="T5" fmla="*/ 259 h 414"/>
                  <a:gd name="T6" fmla="*/ 225 w 454"/>
                  <a:gd name="T7" fmla="*/ 414 h 414"/>
                  <a:gd name="T8" fmla="*/ 0 w 454"/>
                  <a:gd name="T9" fmla="*/ 273 h 414"/>
                  <a:gd name="T10" fmla="*/ 0 w 454"/>
                  <a:gd name="T11" fmla="*/ 141 h 414"/>
                  <a:gd name="T12" fmla="*/ 225 w 454"/>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454" h="414">
                    <a:moveTo>
                      <a:pt x="225" y="0"/>
                    </a:moveTo>
                    <a:lnTo>
                      <a:pt x="454" y="136"/>
                    </a:lnTo>
                    <a:lnTo>
                      <a:pt x="454" y="259"/>
                    </a:lnTo>
                    <a:lnTo>
                      <a:pt x="225" y="414"/>
                    </a:lnTo>
                    <a:lnTo>
                      <a:pt x="0" y="273"/>
                    </a:lnTo>
                    <a:lnTo>
                      <a:pt x="0" y="141"/>
                    </a:lnTo>
                    <a:lnTo>
                      <a:pt x="225" y="0"/>
                    </a:lnTo>
                    <a:close/>
                  </a:path>
                </a:pathLst>
              </a:custGeom>
              <a:solidFill>
                <a:schemeClr val="bg1">
                  <a:lumMod val="8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Freeform 35"/>
              <p:cNvSpPr>
                <a:spLocks/>
              </p:cNvSpPr>
              <p:nvPr/>
            </p:nvSpPr>
            <p:spPr bwMode="auto">
              <a:xfrm>
                <a:off x="8255226" y="5342496"/>
                <a:ext cx="698500" cy="211138"/>
              </a:xfrm>
              <a:custGeom>
                <a:avLst/>
                <a:gdLst>
                  <a:gd name="T0" fmla="*/ 440 w 440"/>
                  <a:gd name="T1" fmla="*/ 0 h 133"/>
                  <a:gd name="T2" fmla="*/ 219 w 440"/>
                  <a:gd name="T3" fmla="*/ 133 h 133"/>
                  <a:gd name="T4" fmla="*/ 0 w 440"/>
                  <a:gd name="T5" fmla="*/ 0 h 133"/>
                </a:gdLst>
                <a:ahLst/>
                <a:cxnLst>
                  <a:cxn ang="0">
                    <a:pos x="T0" y="T1"/>
                  </a:cxn>
                  <a:cxn ang="0">
                    <a:pos x="T2" y="T3"/>
                  </a:cxn>
                  <a:cxn ang="0">
                    <a:pos x="T4" y="T5"/>
                  </a:cxn>
                </a:cxnLst>
                <a:rect l="0" t="0" r="r" b="b"/>
                <a:pathLst>
                  <a:path w="440" h="133">
                    <a:moveTo>
                      <a:pt x="440" y="0"/>
                    </a:moveTo>
                    <a:lnTo>
                      <a:pt x="219" y="133"/>
                    </a:ln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Line 37"/>
              <p:cNvSpPr>
                <a:spLocks noChangeShapeType="1"/>
              </p:cNvSpPr>
              <p:nvPr/>
            </p:nvSpPr>
            <p:spPr bwMode="auto">
              <a:xfrm flipV="1">
                <a:off x="8602889" y="5553633"/>
                <a:ext cx="0" cy="222250"/>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Freeform 38"/>
              <p:cNvSpPr>
                <a:spLocks/>
              </p:cNvSpPr>
              <p:nvPr/>
            </p:nvSpPr>
            <p:spPr bwMode="auto">
              <a:xfrm>
                <a:off x="8512401" y="5390121"/>
                <a:ext cx="184150" cy="114300"/>
              </a:xfrm>
              <a:custGeom>
                <a:avLst/>
                <a:gdLst>
                  <a:gd name="T0" fmla="*/ 0 w 116"/>
                  <a:gd name="T1" fmla="*/ 37 h 72"/>
                  <a:gd name="T2" fmla="*/ 57 w 116"/>
                  <a:gd name="T3" fmla="*/ 0 h 72"/>
                  <a:gd name="T4" fmla="*/ 116 w 116"/>
                  <a:gd name="T5" fmla="*/ 37 h 72"/>
                  <a:gd name="T6" fmla="*/ 58 w 116"/>
                  <a:gd name="T7" fmla="*/ 72 h 72"/>
                  <a:gd name="T8" fmla="*/ 0 w 116"/>
                  <a:gd name="T9" fmla="*/ 37 h 72"/>
                </a:gdLst>
                <a:ahLst/>
                <a:cxnLst>
                  <a:cxn ang="0">
                    <a:pos x="T0" y="T1"/>
                  </a:cxn>
                  <a:cxn ang="0">
                    <a:pos x="T2" y="T3"/>
                  </a:cxn>
                  <a:cxn ang="0">
                    <a:pos x="T4" y="T5"/>
                  </a:cxn>
                  <a:cxn ang="0">
                    <a:pos x="T6" y="T7"/>
                  </a:cxn>
                  <a:cxn ang="0">
                    <a:pos x="T8" y="T9"/>
                  </a:cxn>
                </a:cxnLst>
                <a:rect l="0" t="0" r="r" b="b"/>
                <a:pathLst>
                  <a:path w="116" h="72">
                    <a:moveTo>
                      <a:pt x="0" y="37"/>
                    </a:moveTo>
                    <a:lnTo>
                      <a:pt x="57" y="0"/>
                    </a:lnTo>
                    <a:lnTo>
                      <a:pt x="116" y="37"/>
                    </a:lnTo>
                    <a:lnTo>
                      <a:pt x="58" y="72"/>
                    </a:lnTo>
                    <a:lnTo>
                      <a:pt x="0" y="37"/>
                    </a:lnTo>
                    <a:close/>
                  </a:path>
                </a:pathLst>
              </a:custGeom>
              <a:solidFill>
                <a:schemeClr val="bg1">
                  <a:lumMod val="50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0" name="Group 29"/>
            <p:cNvGrpSpPr/>
            <p:nvPr/>
          </p:nvGrpSpPr>
          <p:grpSpPr>
            <a:xfrm>
              <a:off x="8240939" y="5120246"/>
              <a:ext cx="720725" cy="657225"/>
              <a:chOff x="8240939" y="5120246"/>
              <a:chExt cx="720725" cy="657225"/>
            </a:xfrm>
          </p:grpSpPr>
          <p:sp>
            <p:nvSpPr>
              <p:cNvPr id="76" name="Freeform 33"/>
              <p:cNvSpPr>
                <a:spLocks/>
              </p:cNvSpPr>
              <p:nvPr/>
            </p:nvSpPr>
            <p:spPr bwMode="auto">
              <a:xfrm>
                <a:off x="8240939" y="5120246"/>
                <a:ext cx="720725" cy="657225"/>
              </a:xfrm>
              <a:custGeom>
                <a:avLst/>
                <a:gdLst>
                  <a:gd name="T0" fmla="*/ 225 w 454"/>
                  <a:gd name="T1" fmla="*/ 0 h 414"/>
                  <a:gd name="T2" fmla="*/ 454 w 454"/>
                  <a:gd name="T3" fmla="*/ 136 h 414"/>
                  <a:gd name="T4" fmla="*/ 454 w 454"/>
                  <a:gd name="T5" fmla="*/ 259 h 414"/>
                  <a:gd name="T6" fmla="*/ 225 w 454"/>
                  <a:gd name="T7" fmla="*/ 414 h 414"/>
                  <a:gd name="T8" fmla="*/ 0 w 454"/>
                  <a:gd name="T9" fmla="*/ 273 h 414"/>
                  <a:gd name="T10" fmla="*/ 0 w 454"/>
                  <a:gd name="T11" fmla="*/ 141 h 414"/>
                  <a:gd name="T12" fmla="*/ 225 w 454"/>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454" h="414">
                    <a:moveTo>
                      <a:pt x="225" y="0"/>
                    </a:moveTo>
                    <a:lnTo>
                      <a:pt x="454" y="136"/>
                    </a:lnTo>
                    <a:lnTo>
                      <a:pt x="454" y="259"/>
                    </a:lnTo>
                    <a:lnTo>
                      <a:pt x="225" y="414"/>
                    </a:lnTo>
                    <a:lnTo>
                      <a:pt x="0" y="273"/>
                    </a:lnTo>
                    <a:lnTo>
                      <a:pt x="0" y="141"/>
                    </a:lnTo>
                    <a:lnTo>
                      <a:pt x="225" y="0"/>
                    </a:lnTo>
                    <a:close/>
                  </a:path>
                </a:pathLst>
              </a:custGeom>
              <a:solidFill>
                <a:schemeClr val="bg1">
                  <a:lumMod val="8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35"/>
              <p:cNvSpPr>
                <a:spLocks/>
              </p:cNvSpPr>
              <p:nvPr/>
            </p:nvSpPr>
            <p:spPr bwMode="auto">
              <a:xfrm>
                <a:off x="8255226" y="5342496"/>
                <a:ext cx="698500" cy="211138"/>
              </a:xfrm>
              <a:custGeom>
                <a:avLst/>
                <a:gdLst>
                  <a:gd name="T0" fmla="*/ 440 w 440"/>
                  <a:gd name="T1" fmla="*/ 0 h 133"/>
                  <a:gd name="T2" fmla="*/ 219 w 440"/>
                  <a:gd name="T3" fmla="*/ 133 h 133"/>
                  <a:gd name="T4" fmla="*/ 0 w 440"/>
                  <a:gd name="T5" fmla="*/ 0 h 133"/>
                </a:gdLst>
                <a:ahLst/>
                <a:cxnLst>
                  <a:cxn ang="0">
                    <a:pos x="T0" y="T1"/>
                  </a:cxn>
                  <a:cxn ang="0">
                    <a:pos x="T2" y="T3"/>
                  </a:cxn>
                  <a:cxn ang="0">
                    <a:pos x="T4" y="T5"/>
                  </a:cxn>
                </a:cxnLst>
                <a:rect l="0" t="0" r="r" b="b"/>
                <a:pathLst>
                  <a:path w="440" h="133">
                    <a:moveTo>
                      <a:pt x="440" y="0"/>
                    </a:moveTo>
                    <a:lnTo>
                      <a:pt x="219" y="133"/>
                    </a:ln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Line 37"/>
              <p:cNvSpPr>
                <a:spLocks noChangeShapeType="1"/>
              </p:cNvSpPr>
              <p:nvPr/>
            </p:nvSpPr>
            <p:spPr bwMode="auto">
              <a:xfrm flipV="1">
                <a:off x="8602889" y="5553633"/>
                <a:ext cx="0" cy="222250"/>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38"/>
              <p:cNvSpPr>
                <a:spLocks/>
              </p:cNvSpPr>
              <p:nvPr/>
            </p:nvSpPr>
            <p:spPr bwMode="auto">
              <a:xfrm>
                <a:off x="8512401" y="5390121"/>
                <a:ext cx="184150" cy="114300"/>
              </a:xfrm>
              <a:custGeom>
                <a:avLst/>
                <a:gdLst>
                  <a:gd name="T0" fmla="*/ 0 w 116"/>
                  <a:gd name="T1" fmla="*/ 37 h 72"/>
                  <a:gd name="T2" fmla="*/ 57 w 116"/>
                  <a:gd name="T3" fmla="*/ 0 h 72"/>
                  <a:gd name="T4" fmla="*/ 116 w 116"/>
                  <a:gd name="T5" fmla="*/ 37 h 72"/>
                  <a:gd name="T6" fmla="*/ 58 w 116"/>
                  <a:gd name="T7" fmla="*/ 72 h 72"/>
                  <a:gd name="T8" fmla="*/ 0 w 116"/>
                  <a:gd name="T9" fmla="*/ 37 h 72"/>
                </a:gdLst>
                <a:ahLst/>
                <a:cxnLst>
                  <a:cxn ang="0">
                    <a:pos x="T0" y="T1"/>
                  </a:cxn>
                  <a:cxn ang="0">
                    <a:pos x="T2" y="T3"/>
                  </a:cxn>
                  <a:cxn ang="0">
                    <a:pos x="T4" y="T5"/>
                  </a:cxn>
                  <a:cxn ang="0">
                    <a:pos x="T6" y="T7"/>
                  </a:cxn>
                  <a:cxn ang="0">
                    <a:pos x="T8" y="T9"/>
                  </a:cxn>
                </a:cxnLst>
                <a:rect l="0" t="0" r="r" b="b"/>
                <a:pathLst>
                  <a:path w="116" h="72">
                    <a:moveTo>
                      <a:pt x="0" y="37"/>
                    </a:moveTo>
                    <a:lnTo>
                      <a:pt x="57" y="0"/>
                    </a:lnTo>
                    <a:lnTo>
                      <a:pt x="116" y="37"/>
                    </a:lnTo>
                    <a:lnTo>
                      <a:pt x="58" y="72"/>
                    </a:lnTo>
                    <a:lnTo>
                      <a:pt x="0" y="37"/>
                    </a:lnTo>
                    <a:close/>
                  </a:path>
                </a:pathLst>
              </a:custGeom>
              <a:solidFill>
                <a:schemeClr val="bg1">
                  <a:lumMod val="50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1" name="Freeform 30"/>
            <p:cNvSpPr/>
            <p:nvPr/>
          </p:nvSpPr>
          <p:spPr>
            <a:xfrm>
              <a:off x="8984289" y="6480482"/>
              <a:ext cx="445230" cy="268448"/>
            </a:xfrm>
            <a:custGeom>
              <a:avLst/>
              <a:gdLst>
                <a:gd name="connsiteX0" fmla="*/ 0 w 647700"/>
                <a:gd name="connsiteY0" fmla="*/ 228600 h 390525"/>
                <a:gd name="connsiteX1" fmla="*/ 257175 w 647700"/>
                <a:gd name="connsiteY1" fmla="*/ 85725 h 390525"/>
                <a:gd name="connsiteX2" fmla="*/ 123825 w 647700"/>
                <a:gd name="connsiteY2" fmla="*/ 0 h 390525"/>
                <a:gd name="connsiteX3" fmla="*/ 641350 w 647700"/>
                <a:gd name="connsiteY3" fmla="*/ 6350 h 390525"/>
                <a:gd name="connsiteX4" fmla="*/ 647700 w 647700"/>
                <a:gd name="connsiteY4" fmla="*/ 301625 h 390525"/>
                <a:gd name="connsiteX5" fmla="*/ 530225 w 647700"/>
                <a:gd name="connsiteY5" fmla="*/ 234950 h 390525"/>
                <a:gd name="connsiteX6" fmla="*/ 247650 w 647700"/>
                <a:gd name="connsiteY6" fmla="*/ 390525 h 390525"/>
                <a:gd name="connsiteX7" fmla="*/ 0 w 647700"/>
                <a:gd name="connsiteY7" fmla="*/ 2286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0" h="390525">
                  <a:moveTo>
                    <a:pt x="0" y="228600"/>
                  </a:moveTo>
                  <a:lnTo>
                    <a:pt x="257175" y="85725"/>
                  </a:lnTo>
                  <a:lnTo>
                    <a:pt x="123825" y="0"/>
                  </a:lnTo>
                  <a:lnTo>
                    <a:pt x="641350" y="6350"/>
                  </a:lnTo>
                  <a:lnTo>
                    <a:pt x="647700" y="301625"/>
                  </a:lnTo>
                  <a:lnTo>
                    <a:pt x="530225" y="234950"/>
                  </a:lnTo>
                  <a:lnTo>
                    <a:pt x="247650" y="390525"/>
                  </a:lnTo>
                  <a:lnTo>
                    <a:pt x="0" y="228600"/>
                  </a:lnTo>
                  <a:close/>
                </a:path>
              </a:pathLst>
            </a:custGeom>
            <a:solidFill>
              <a:srgbClr val="E61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Freeform 40"/>
            <p:cNvSpPr>
              <a:spLocks/>
            </p:cNvSpPr>
            <p:nvPr/>
          </p:nvSpPr>
          <p:spPr bwMode="auto">
            <a:xfrm flipH="1" flipV="1">
              <a:off x="8798572" y="4994887"/>
              <a:ext cx="727482" cy="936376"/>
            </a:xfrm>
            <a:custGeom>
              <a:avLst/>
              <a:gdLst>
                <a:gd name="T0" fmla="*/ 710 w 710"/>
                <a:gd name="T1" fmla="*/ 553 h 624"/>
                <a:gd name="T2" fmla="*/ 602 w 710"/>
                <a:gd name="T3" fmla="*/ 624 h 624"/>
                <a:gd name="T4" fmla="*/ 480 w 710"/>
                <a:gd name="T5" fmla="*/ 624 h 624"/>
                <a:gd name="T6" fmla="*/ 375 w 710"/>
                <a:gd name="T7" fmla="*/ 553 h 624"/>
                <a:gd name="T8" fmla="*/ 0 w 710"/>
                <a:gd name="T9" fmla="*/ 321 h 624"/>
                <a:gd name="T10" fmla="*/ 0 w 710"/>
                <a:gd name="T11" fmla="*/ 103 h 624"/>
                <a:gd name="T12" fmla="*/ 170 w 710"/>
                <a:gd name="T13" fmla="*/ 0 h 624"/>
                <a:gd name="connsiteX0" fmla="*/ 10000 w 10000"/>
                <a:gd name="connsiteY0" fmla="*/ 8862 h 10000"/>
                <a:gd name="connsiteX1" fmla="*/ 6761 w 10000"/>
                <a:gd name="connsiteY1" fmla="*/ 10000 h 10000"/>
                <a:gd name="connsiteX2" fmla="*/ 5282 w 10000"/>
                <a:gd name="connsiteY2" fmla="*/ 8862 h 10000"/>
                <a:gd name="connsiteX3" fmla="*/ 0 w 10000"/>
                <a:gd name="connsiteY3" fmla="*/ 5144 h 10000"/>
                <a:gd name="connsiteX4" fmla="*/ 0 w 10000"/>
                <a:gd name="connsiteY4" fmla="*/ 1651 h 10000"/>
                <a:gd name="connsiteX5" fmla="*/ 2394 w 10000"/>
                <a:gd name="connsiteY5" fmla="*/ 0 h 10000"/>
                <a:gd name="connsiteX0" fmla="*/ 10000 w 10000"/>
                <a:gd name="connsiteY0" fmla="*/ 8862 h 8862"/>
                <a:gd name="connsiteX1" fmla="*/ 5282 w 10000"/>
                <a:gd name="connsiteY1" fmla="*/ 8862 h 8862"/>
                <a:gd name="connsiteX2" fmla="*/ 0 w 10000"/>
                <a:gd name="connsiteY2" fmla="*/ 5144 h 8862"/>
                <a:gd name="connsiteX3" fmla="*/ 0 w 10000"/>
                <a:gd name="connsiteY3" fmla="*/ 1651 h 8862"/>
                <a:gd name="connsiteX4" fmla="*/ 2394 w 10000"/>
                <a:gd name="connsiteY4" fmla="*/ 0 h 8862"/>
                <a:gd name="connsiteX0" fmla="*/ 5282 w 5282"/>
                <a:gd name="connsiteY0" fmla="*/ 10000 h 10000"/>
                <a:gd name="connsiteX1" fmla="*/ 0 w 5282"/>
                <a:gd name="connsiteY1" fmla="*/ 5805 h 10000"/>
                <a:gd name="connsiteX2" fmla="*/ 0 w 5282"/>
                <a:gd name="connsiteY2" fmla="*/ 1863 h 10000"/>
                <a:gd name="connsiteX3" fmla="*/ 2394 w 5282"/>
                <a:gd name="connsiteY3" fmla="*/ 0 h 10000"/>
                <a:gd name="connsiteX0" fmla="*/ 10000 w 10000"/>
                <a:gd name="connsiteY0" fmla="*/ 10104 h 10104"/>
                <a:gd name="connsiteX1" fmla="*/ 0 w 10000"/>
                <a:gd name="connsiteY1" fmla="*/ 5909 h 10104"/>
                <a:gd name="connsiteX2" fmla="*/ 0 w 10000"/>
                <a:gd name="connsiteY2" fmla="*/ 1967 h 10104"/>
                <a:gd name="connsiteX3" fmla="*/ 4378 w 10000"/>
                <a:gd name="connsiteY3" fmla="*/ 0 h 10104"/>
                <a:gd name="connsiteX0" fmla="*/ 24765 w 24765"/>
                <a:gd name="connsiteY0" fmla="*/ 8018 h 8018"/>
                <a:gd name="connsiteX1" fmla="*/ 0 w 24765"/>
                <a:gd name="connsiteY1" fmla="*/ 5909 h 8018"/>
                <a:gd name="connsiteX2" fmla="*/ 0 w 24765"/>
                <a:gd name="connsiteY2" fmla="*/ 1967 h 8018"/>
                <a:gd name="connsiteX3" fmla="*/ 4378 w 24765"/>
                <a:gd name="connsiteY3" fmla="*/ 0 h 8018"/>
                <a:gd name="connsiteX0" fmla="*/ 10000 w 10000"/>
                <a:gd name="connsiteY0" fmla="*/ 10000 h 10000"/>
                <a:gd name="connsiteX1" fmla="*/ 5985 w 10000"/>
                <a:gd name="connsiteY1" fmla="*/ 8939 h 10000"/>
                <a:gd name="connsiteX2" fmla="*/ 0 w 10000"/>
                <a:gd name="connsiteY2" fmla="*/ 7370 h 10000"/>
                <a:gd name="connsiteX3" fmla="*/ 0 w 10000"/>
                <a:gd name="connsiteY3" fmla="*/ 2453 h 10000"/>
                <a:gd name="connsiteX4" fmla="*/ 1768 w 10000"/>
                <a:gd name="connsiteY4" fmla="*/ 0 h 10000"/>
                <a:gd name="connsiteX0" fmla="*/ 10000 w 10000"/>
                <a:gd name="connsiteY0" fmla="*/ 10000 h 12712"/>
                <a:gd name="connsiteX1" fmla="*/ 3811 w 10000"/>
                <a:gd name="connsiteY1" fmla="*/ 12712 h 12712"/>
                <a:gd name="connsiteX2" fmla="*/ 0 w 10000"/>
                <a:gd name="connsiteY2" fmla="*/ 7370 h 12712"/>
                <a:gd name="connsiteX3" fmla="*/ 0 w 10000"/>
                <a:gd name="connsiteY3" fmla="*/ 2453 h 12712"/>
                <a:gd name="connsiteX4" fmla="*/ 1768 w 10000"/>
                <a:gd name="connsiteY4" fmla="*/ 0 h 12712"/>
                <a:gd name="connsiteX0" fmla="*/ 10000 w 10000"/>
                <a:gd name="connsiteY0" fmla="*/ 10000 h 12712"/>
                <a:gd name="connsiteX1" fmla="*/ 7414 w 10000"/>
                <a:gd name="connsiteY1" fmla="*/ 11020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2712"/>
                <a:gd name="connsiteX1" fmla="*/ 7911 w 10000"/>
                <a:gd name="connsiteY1" fmla="*/ 12711 h 12712"/>
                <a:gd name="connsiteX2" fmla="*/ 3811 w 10000"/>
                <a:gd name="connsiteY2" fmla="*/ 12712 h 12712"/>
                <a:gd name="connsiteX3" fmla="*/ 0 w 10000"/>
                <a:gd name="connsiteY3" fmla="*/ 7370 h 12712"/>
                <a:gd name="connsiteX4" fmla="*/ 0 w 10000"/>
                <a:gd name="connsiteY4" fmla="*/ 2453 h 12712"/>
                <a:gd name="connsiteX5" fmla="*/ 1768 w 10000"/>
                <a:gd name="connsiteY5" fmla="*/ 0 h 12712"/>
                <a:gd name="connsiteX0" fmla="*/ 10000 w 10000"/>
                <a:gd name="connsiteY0" fmla="*/ 10000 h 13101"/>
                <a:gd name="connsiteX1" fmla="*/ 7290 w 10000"/>
                <a:gd name="connsiteY1" fmla="*/ 13101 h 13101"/>
                <a:gd name="connsiteX2" fmla="*/ 3811 w 10000"/>
                <a:gd name="connsiteY2" fmla="*/ 1271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3101"/>
                <a:gd name="connsiteX1" fmla="*/ 7290 w 10000"/>
                <a:gd name="connsiteY1" fmla="*/ 13101 h 13101"/>
                <a:gd name="connsiteX2" fmla="*/ 4122 w 10000"/>
                <a:gd name="connsiteY2" fmla="*/ 12452 h 13101"/>
                <a:gd name="connsiteX3" fmla="*/ 0 w 10000"/>
                <a:gd name="connsiteY3" fmla="*/ 7370 h 13101"/>
                <a:gd name="connsiteX4" fmla="*/ 0 w 10000"/>
                <a:gd name="connsiteY4" fmla="*/ 2453 h 13101"/>
                <a:gd name="connsiteX5" fmla="*/ 1768 w 10000"/>
                <a:gd name="connsiteY5" fmla="*/ 0 h 13101"/>
                <a:gd name="connsiteX0" fmla="*/ 10000 w 10000"/>
                <a:gd name="connsiteY0" fmla="*/ 10000 h 14012"/>
                <a:gd name="connsiteX1" fmla="*/ 7476 w 10000"/>
                <a:gd name="connsiteY1" fmla="*/ 14012 h 14012"/>
                <a:gd name="connsiteX2" fmla="*/ 4122 w 10000"/>
                <a:gd name="connsiteY2" fmla="*/ 12452 h 14012"/>
                <a:gd name="connsiteX3" fmla="*/ 0 w 10000"/>
                <a:gd name="connsiteY3" fmla="*/ 7370 h 14012"/>
                <a:gd name="connsiteX4" fmla="*/ 0 w 10000"/>
                <a:gd name="connsiteY4" fmla="*/ 2453 h 14012"/>
                <a:gd name="connsiteX5" fmla="*/ 1768 w 10000"/>
                <a:gd name="connsiteY5" fmla="*/ 0 h 14012"/>
                <a:gd name="connsiteX0" fmla="*/ 10186 w 10186"/>
                <a:gd name="connsiteY0" fmla="*/ 10390 h 14012"/>
                <a:gd name="connsiteX1" fmla="*/ 7476 w 10186"/>
                <a:gd name="connsiteY1" fmla="*/ 14012 h 14012"/>
                <a:gd name="connsiteX2" fmla="*/ 4122 w 10186"/>
                <a:gd name="connsiteY2" fmla="*/ 12452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2"/>
                <a:gd name="connsiteX1" fmla="*/ 7476 w 10186"/>
                <a:gd name="connsiteY1" fmla="*/ 14012 h 14012"/>
                <a:gd name="connsiteX2" fmla="*/ 4557 w 10186"/>
                <a:gd name="connsiteY2" fmla="*/ 13753 h 14012"/>
                <a:gd name="connsiteX3" fmla="*/ 0 w 10186"/>
                <a:gd name="connsiteY3" fmla="*/ 7370 h 14012"/>
                <a:gd name="connsiteX4" fmla="*/ 0 w 10186"/>
                <a:gd name="connsiteY4" fmla="*/ 2453 h 14012"/>
                <a:gd name="connsiteX5" fmla="*/ 1768 w 10186"/>
                <a:gd name="connsiteY5" fmla="*/ 0 h 14012"/>
                <a:gd name="connsiteX0" fmla="*/ 10186 w 10186"/>
                <a:gd name="connsiteY0" fmla="*/ 10390 h 14013"/>
                <a:gd name="connsiteX1" fmla="*/ 7476 w 10186"/>
                <a:gd name="connsiteY1" fmla="*/ 14012 h 14013"/>
                <a:gd name="connsiteX2" fmla="*/ 5054 w 10186"/>
                <a:gd name="connsiteY2" fmla="*/ 14013 h 14013"/>
                <a:gd name="connsiteX3" fmla="*/ 0 w 10186"/>
                <a:gd name="connsiteY3" fmla="*/ 7370 h 14013"/>
                <a:gd name="connsiteX4" fmla="*/ 0 w 10186"/>
                <a:gd name="connsiteY4" fmla="*/ 2453 h 14013"/>
                <a:gd name="connsiteX5" fmla="*/ 1768 w 10186"/>
                <a:gd name="connsiteY5" fmla="*/ 0 h 14013"/>
                <a:gd name="connsiteX0" fmla="*/ 15572 w 15572"/>
                <a:gd name="connsiteY0" fmla="*/ 14449 h 18072"/>
                <a:gd name="connsiteX1" fmla="*/ 12862 w 15572"/>
                <a:gd name="connsiteY1" fmla="*/ 18071 h 18072"/>
                <a:gd name="connsiteX2" fmla="*/ 10440 w 15572"/>
                <a:gd name="connsiteY2" fmla="*/ 18072 h 18072"/>
                <a:gd name="connsiteX3" fmla="*/ 5386 w 15572"/>
                <a:gd name="connsiteY3" fmla="*/ 11429 h 18072"/>
                <a:gd name="connsiteX4" fmla="*/ 5386 w 15572"/>
                <a:gd name="connsiteY4" fmla="*/ 6512 h 18072"/>
                <a:gd name="connsiteX5" fmla="*/ 0 w 15572"/>
                <a:gd name="connsiteY5" fmla="*/ 0 h 18072"/>
                <a:gd name="connsiteX0" fmla="*/ 15572 w 15572"/>
                <a:gd name="connsiteY0" fmla="*/ 31353 h 34976"/>
                <a:gd name="connsiteX1" fmla="*/ 12862 w 15572"/>
                <a:gd name="connsiteY1" fmla="*/ 34975 h 34976"/>
                <a:gd name="connsiteX2" fmla="*/ 10440 w 15572"/>
                <a:gd name="connsiteY2" fmla="*/ 34976 h 34976"/>
                <a:gd name="connsiteX3" fmla="*/ 5386 w 15572"/>
                <a:gd name="connsiteY3" fmla="*/ 28333 h 34976"/>
                <a:gd name="connsiteX4" fmla="*/ 4045 w 15572"/>
                <a:gd name="connsiteY4" fmla="*/ 0 h 34976"/>
                <a:gd name="connsiteX5" fmla="*/ 0 w 15572"/>
                <a:gd name="connsiteY5" fmla="*/ 16904 h 34976"/>
                <a:gd name="connsiteX0" fmla="*/ 19149 w 19149"/>
                <a:gd name="connsiteY0" fmla="*/ 40987 h 44610"/>
                <a:gd name="connsiteX1" fmla="*/ 16439 w 19149"/>
                <a:gd name="connsiteY1" fmla="*/ 44609 h 44610"/>
                <a:gd name="connsiteX2" fmla="*/ 14017 w 19149"/>
                <a:gd name="connsiteY2" fmla="*/ 44610 h 44610"/>
                <a:gd name="connsiteX3" fmla="*/ 8963 w 19149"/>
                <a:gd name="connsiteY3" fmla="*/ 37967 h 44610"/>
                <a:gd name="connsiteX4" fmla="*/ 7622 w 19149"/>
                <a:gd name="connsiteY4" fmla="*/ 9634 h 44610"/>
                <a:gd name="connsiteX5" fmla="*/ 0 w 19149"/>
                <a:gd name="connsiteY5" fmla="*/ 0 h 44610"/>
                <a:gd name="connsiteX0" fmla="*/ 19149 w 19149"/>
                <a:gd name="connsiteY0" fmla="*/ 40987 h 44610"/>
                <a:gd name="connsiteX1" fmla="*/ 16439 w 19149"/>
                <a:gd name="connsiteY1" fmla="*/ 44609 h 44610"/>
                <a:gd name="connsiteX2" fmla="*/ 14017 w 19149"/>
                <a:gd name="connsiteY2" fmla="*/ 44610 h 44610"/>
                <a:gd name="connsiteX3" fmla="*/ 5386 w 19149"/>
                <a:gd name="connsiteY3" fmla="*/ 33284 h 44610"/>
                <a:gd name="connsiteX4" fmla="*/ 7622 w 19149"/>
                <a:gd name="connsiteY4" fmla="*/ 9634 h 44610"/>
                <a:gd name="connsiteX5" fmla="*/ 0 w 19149"/>
                <a:gd name="connsiteY5" fmla="*/ 0 h 44610"/>
                <a:gd name="connsiteX0" fmla="*/ 14230 w 14230"/>
                <a:gd name="connsiteY0" fmla="*/ 34743 h 38366"/>
                <a:gd name="connsiteX1" fmla="*/ 11520 w 14230"/>
                <a:gd name="connsiteY1" fmla="*/ 38365 h 38366"/>
                <a:gd name="connsiteX2" fmla="*/ 9098 w 14230"/>
                <a:gd name="connsiteY2" fmla="*/ 38366 h 38366"/>
                <a:gd name="connsiteX3" fmla="*/ 467 w 14230"/>
                <a:gd name="connsiteY3" fmla="*/ 27040 h 38366"/>
                <a:gd name="connsiteX4" fmla="*/ 2703 w 14230"/>
                <a:gd name="connsiteY4" fmla="*/ 3390 h 38366"/>
                <a:gd name="connsiteX5" fmla="*/ 0 w 14230"/>
                <a:gd name="connsiteY5" fmla="*/ 0 h 3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0" h="38366">
                  <a:moveTo>
                    <a:pt x="14230" y="34743"/>
                  </a:moveTo>
                  <a:lnTo>
                    <a:pt x="11520" y="38365"/>
                  </a:lnTo>
                  <a:lnTo>
                    <a:pt x="9098" y="38366"/>
                  </a:lnTo>
                  <a:lnTo>
                    <a:pt x="467" y="27040"/>
                  </a:lnTo>
                  <a:lnTo>
                    <a:pt x="2703" y="3390"/>
                  </a:lnTo>
                  <a:lnTo>
                    <a:pt x="0" y="0"/>
                  </a:lnTo>
                </a:path>
              </a:pathLst>
            </a:custGeom>
            <a:noFill/>
            <a:ln w="7938" cap="flat">
              <a:solidFill>
                <a:srgbClr val="000000"/>
              </a:solidFill>
              <a:prstDash val="solid"/>
              <a:miter lim="800000"/>
              <a:headEnd type="none"/>
              <a:tailEnd type="non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Isosceles Triangle 210"/>
            <p:cNvSpPr/>
            <p:nvPr/>
          </p:nvSpPr>
          <p:spPr>
            <a:xfrm rot="19725740" flipV="1">
              <a:off x="9451216" y="5899404"/>
              <a:ext cx="93478" cy="60024"/>
            </a:xfrm>
            <a:custGeom>
              <a:avLst/>
              <a:gdLst>
                <a:gd name="connsiteX0" fmla="*/ 0 w 84901"/>
                <a:gd name="connsiteY0" fmla="*/ 60324 h 60324"/>
                <a:gd name="connsiteX1" fmla="*/ 42451 w 84901"/>
                <a:gd name="connsiteY1" fmla="*/ 0 h 60324"/>
                <a:gd name="connsiteX2" fmla="*/ 84901 w 84901"/>
                <a:gd name="connsiteY2" fmla="*/ 60324 h 60324"/>
                <a:gd name="connsiteX3" fmla="*/ 0 w 84901"/>
                <a:gd name="connsiteY3" fmla="*/ 60324 h 60324"/>
                <a:gd name="connsiteX0" fmla="*/ 0 w 115941"/>
                <a:gd name="connsiteY0" fmla="*/ 59655 h 60324"/>
                <a:gd name="connsiteX1" fmla="*/ 73491 w 115941"/>
                <a:gd name="connsiteY1" fmla="*/ 0 h 60324"/>
                <a:gd name="connsiteX2" fmla="*/ 115941 w 115941"/>
                <a:gd name="connsiteY2" fmla="*/ 60324 h 60324"/>
                <a:gd name="connsiteX3" fmla="*/ 0 w 115941"/>
                <a:gd name="connsiteY3" fmla="*/ 59655 h 60324"/>
                <a:gd name="connsiteX0" fmla="*/ 0 w 93478"/>
                <a:gd name="connsiteY0" fmla="*/ 59655 h 60024"/>
                <a:gd name="connsiteX1" fmla="*/ 73491 w 93478"/>
                <a:gd name="connsiteY1" fmla="*/ 0 h 60024"/>
                <a:gd name="connsiteX2" fmla="*/ 93478 w 93478"/>
                <a:gd name="connsiteY2" fmla="*/ 60024 h 60024"/>
                <a:gd name="connsiteX3" fmla="*/ 0 w 93478"/>
                <a:gd name="connsiteY3" fmla="*/ 59655 h 60024"/>
              </a:gdLst>
              <a:ahLst/>
              <a:cxnLst>
                <a:cxn ang="0">
                  <a:pos x="connsiteX0" y="connsiteY0"/>
                </a:cxn>
                <a:cxn ang="0">
                  <a:pos x="connsiteX1" y="connsiteY1"/>
                </a:cxn>
                <a:cxn ang="0">
                  <a:pos x="connsiteX2" y="connsiteY2"/>
                </a:cxn>
                <a:cxn ang="0">
                  <a:pos x="connsiteX3" y="connsiteY3"/>
                </a:cxn>
              </a:cxnLst>
              <a:rect l="l" t="t" r="r" b="b"/>
              <a:pathLst>
                <a:path w="93478" h="60024">
                  <a:moveTo>
                    <a:pt x="0" y="59655"/>
                  </a:moveTo>
                  <a:lnTo>
                    <a:pt x="73491" y="0"/>
                  </a:lnTo>
                  <a:lnTo>
                    <a:pt x="93478" y="60024"/>
                  </a:lnTo>
                  <a:lnTo>
                    <a:pt x="0" y="59655"/>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4" name="Group 33"/>
            <p:cNvGrpSpPr/>
            <p:nvPr/>
          </p:nvGrpSpPr>
          <p:grpSpPr>
            <a:xfrm>
              <a:off x="9423212" y="6087039"/>
              <a:ext cx="521765" cy="438478"/>
              <a:chOff x="9423212" y="6087039"/>
              <a:chExt cx="521765" cy="438478"/>
            </a:xfrm>
            <a:solidFill>
              <a:schemeClr val="bg1">
                <a:lumMod val="50000"/>
              </a:schemeClr>
            </a:solidFill>
          </p:grpSpPr>
          <p:sp>
            <p:nvSpPr>
              <p:cNvPr id="74" name="Rectangle 266"/>
              <p:cNvSpPr/>
              <p:nvPr/>
            </p:nvSpPr>
            <p:spPr>
              <a:xfrm>
                <a:off x="9438727" y="6237013"/>
                <a:ext cx="75144" cy="288504"/>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1660 w 28614"/>
                  <a:gd name="connsiteY0" fmla="*/ 0 h 69699"/>
                  <a:gd name="connsiteX1" fmla="*/ 28614 w 28614"/>
                  <a:gd name="connsiteY1" fmla="*/ 10188 h 69699"/>
                  <a:gd name="connsiteX2" fmla="*/ 24998 w 28614"/>
                  <a:gd name="connsiteY2" fmla="*/ 69699 h 69699"/>
                  <a:gd name="connsiteX3" fmla="*/ 0 w 28614"/>
                  <a:gd name="connsiteY3" fmla="*/ 50158 h 69699"/>
                  <a:gd name="connsiteX4" fmla="*/ 1660 w 28614"/>
                  <a:gd name="connsiteY4" fmla="*/ 0 h 69699"/>
                  <a:gd name="connsiteX0" fmla="*/ 2628 w 29582"/>
                  <a:gd name="connsiteY0" fmla="*/ 0 h 69699"/>
                  <a:gd name="connsiteX1" fmla="*/ 29582 w 29582"/>
                  <a:gd name="connsiteY1" fmla="*/ 10188 h 69699"/>
                  <a:gd name="connsiteX2" fmla="*/ 25966 w 29582"/>
                  <a:gd name="connsiteY2" fmla="*/ 69699 h 69699"/>
                  <a:gd name="connsiteX3" fmla="*/ 0 w 29582"/>
                  <a:gd name="connsiteY3" fmla="*/ 60513 h 69699"/>
                  <a:gd name="connsiteX4" fmla="*/ 2628 w 29582"/>
                  <a:gd name="connsiteY4" fmla="*/ 0 h 69699"/>
                  <a:gd name="connsiteX0" fmla="*/ 2628 w 30550"/>
                  <a:gd name="connsiteY0" fmla="*/ 0 h 69699"/>
                  <a:gd name="connsiteX1" fmla="*/ 30550 w 30550"/>
                  <a:gd name="connsiteY1" fmla="*/ 8462 h 69699"/>
                  <a:gd name="connsiteX2" fmla="*/ 25966 w 30550"/>
                  <a:gd name="connsiteY2" fmla="*/ 69699 h 69699"/>
                  <a:gd name="connsiteX3" fmla="*/ 0 w 30550"/>
                  <a:gd name="connsiteY3" fmla="*/ 60513 h 69699"/>
                  <a:gd name="connsiteX4" fmla="*/ 2628 w 30550"/>
                  <a:gd name="connsiteY4" fmla="*/ 0 h 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50" h="69699">
                    <a:moveTo>
                      <a:pt x="2628" y="0"/>
                    </a:moveTo>
                    <a:lnTo>
                      <a:pt x="30550" y="8462"/>
                    </a:lnTo>
                    <a:cubicBezTo>
                      <a:pt x="30221" y="25012"/>
                      <a:pt x="26295" y="53149"/>
                      <a:pt x="25966" y="69699"/>
                    </a:cubicBezTo>
                    <a:lnTo>
                      <a:pt x="0" y="60513"/>
                    </a:lnTo>
                    <a:cubicBezTo>
                      <a:pt x="553" y="43794"/>
                      <a:pt x="2075" y="16719"/>
                      <a:pt x="26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ectangle 266"/>
              <p:cNvSpPr/>
              <p:nvPr/>
            </p:nvSpPr>
            <p:spPr>
              <a:xfrm rot="14350548" flipH="1">
                <a:off x="9645643" y="5864608"/>
                <a:ext cx="76904" cy="52176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 name="connsiteX0" fmla="*/ 7237 w 32915"/>
                  <a:gd name="connsiteY0" fmla="*/ 0 h 123287"/>
                  <a:gd name="connsiteX1" fmla="*/ 32915 w 32915"/>
                  <a:gd name="connsiteY1" fmla="*/ 8917 h 123287"/>
                  <a:gd name="connsiteX2" fmla="*/ 26156 w 32915"/>
                  <a:gd name="connsiteY2" fmla="*/ 123287 h 123287"/>
                  <a:gd name="connsiteX3" fmla="*/ 0 w 32915"/>
                  <a:gd name="connsiteY3" fmla="*/ 114073 h 123287"/>
                  <a:gd name="connsiteX4" fmla="*/ 7237 w 32915"/>
                  <a:gd name="connsiteY4" fmla="*/ 0 h 123287"/>
                  <a:gd name="connsiteX0" fmla="*/ 7237 w 32915"/>
                  <a:gd name="connsiteY0" fmla="*/ 0 h 124864"/>
                  <a:gd name="connsiteX1" fmla="*/ 32915 w 32915"/>
                  <a:gd name="connsiteY1" fmla="*/ 8917 h 124864"/>
                  <a:gd name="connsiteX2" fmla="*/ 25485 w 32915"/>
                  <a:gd name="connsiteY2" fmla="*/ 124864 h 124864"/>
                  <a:gd name="connsiteX3" fmla="*/ 0 w 32915"/>
                  <a:gd name="connsiteY3" fmla="*/ 114073 h 124864"/>
                  <a:gd name="connsiteX4" fmla="*/ 7237 w 32915"/>
                  <a:gd name="connsiteY4" fmla="*/ 0 h 124864"/>
                  <a:gd name="connsiteX0" fmla="*/ 5588 w 31266"/>
                  <a:gd name="connsiteY0" fmla="*/ 0 h 124864"/>
                  <a:gd name="connsiteX1" fmla="*/ 31266 w 31266"/>
                  <a:gd name="connsiteY1" fmla="*/ 8917 h 124864"/>
                  <a:gd name="connsiteX2" fmla="*/ 23836 w 31266"/>
                  <a:gd name="connsiteY2" fmla="*/ 124864 h 124864"/>
                  <a:gd name="connsiteX3" fmla="*/ 0 w 31266"/>
                  <a:gd name="connsiteY3" fmla="*/ 116838 h 124864"/>
                  <a:gd name="connsiteX4" fmla="*/ 5588 w 31266"/>
                  <a:gd name="connsiteY4" fmla="*/ 0 h 124864"/>
                  <a:gd name="connsiteX0" fmla="*/ 5588 w 31266"/>
                  <a:gd name="connsiteY0" fmla="*/ 0 h 126051"/>
                  <a:gd name="connsiteX1" fmla="*/ 31266 w 31266"/>
                  <a:gd name="connsiteY1" fmla="*/ 8917 h 126051"/>
                  <a:gd name="connsiteX2" fmla="*/ 26156 w 31266"/>
                  <a:gd name="connsiteY2" fmla="*/ 126051 h 126051"/>
                  <a:gd name="connsiteX3" fmla="*/ 0 w 31266"/>
                  <a:gd name="connsiteY3" fmla="*/ 116838 h 126051"/>
                  <a:gd name="connsiteX4" fmla="*/ 5588 w 31266"/>
                  <a:gd name="connsiteY4" fmla="*/ 0 h 12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6" h="126051">
                    <a:moveTo>
                      <a:pt x="5588" y="0"/>
                    </a:moveTo>
                    <a:lnTo>
                      <a:pt x="31266" y="8917"/>
                    </a:lnTo>
                    <a:cubicBezTo>
                      <a:pt x="30937" y="25467"/>
                      <a:pt x="26485" y="109501"/>
                      <a:pt x="26156" y="126051"/>
                    </a:cubicBezTo>
                    <a:lnTo>
                      <a:pt x="0" y="116838"/>
                    </a:lnTo>
                    <a:cubicBezTo>
                      <a:pt x="553" y="100119"/>
                      <a:pt x="5035" y="16719"/>
                      <a:pt x="55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 name="Group 34"/>
            <p:cNvGrpSpPr/>
            <p:nvPr/>
          </p:nvGrpSpPr>
          <p:grpSpPr>
            <a:xfrm>
              <a:off x="9535810" y="5973984"/>
              <a:ext cx="285110" cy="261141"/>
              <a:chOff x="10186235" y="5661806"/>
              <a:chExt cx="967539" cy="886198"/>
            </a:xfrm>
          </p:grpSpPr>
          <p:grpSp>
            <p:nvGrpSpPr>
              <p:cNvPr id="64" name="Group 63"/>
              <p:cNvGrpSpPr/>
              <p:nvPr/>
            </p:nvGrpSpPr>
            <p:grpSpPr>
              <a:xfrm>
                <a:off x="10186235" y="5661806"/>
                <a:ext cx="967539" cy="886198"/>
                <a:chOff x="9688739" y="6009246"/>
                <a:chExt cx="717550" cy="657225"/>
              </a:xfrm>
            </p:grpSpPr>
            <p:sp>
              <p:nvSpPr>
                <p:cNvPr id="71" name="Freeform 43"/>
                <p:cNvSpPr>
                  <a:spLocks/>
                </p:cNvSpPr>
                <p:nvPr/>
              </p:nvSpPr>
              <p:spPr bwMode="auto">
                <a:xfrm>
                  <a:off x="9688739" y="6009246"/>
                  <a:ext cx="717550" cy="657225"/>
                </a:xfrm>
                <a:custGeom>
                  <a:avLst/>
                  <a:gdLst>
                    <a:gd name="T0" fmla="*/ 225 w 452"/>
                    <a:gd name="T1" fmla="*/ 0 h 414"/>
                    <a:gd name="T2" fmla="*/ 452 w 452"/>
                    <a:gd name="T3" fmla="*/ 137 h 414"/>
                    <a:gd name="T4" fmla="*/ 452 w 452"/>
                    <a:gd name="T5" fmla="*/ 260 h 414"/>
                    <a:gd name="T6" fmla="*/ 225 w 452"/>
                    <a:gd name="T7" fmla="*/ 414 h 414"/>
                    <a:gd name="T8" fmla="*/ 0 w 452"/>
                    <a:gd name="T9" fmla="*/ 274 h 414"/>
                    <a:gd name="T10" fmla="*/ 0 w 452"/>
                    <a:gd name="T11" fmla="*/ 142 h 414"/>
                    <a:gd name="T12" fmla="*/ 225 w 452"/>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452" h="414">
                      <a:moveTo>
                        <a:pt x="225" y="0"/>
                      </a:moveTo>
                      <a:lnTo>
                        <a:pt x="452" y="137"/>
                      </a:lnTo>
                      <a:lnTo>
                        <a:pt x="452" y="260"/>
                      </a:lnTo>
                      <a:lnTo>
                        <a:pt x="225" y="414"/>
                      </a:lnTo>
                      <a:lnTo>
                        <a:pt x="0" y="274"/>
                      </a:lnTo>
                      <a:lnTo>
                        <a:pt x="0" y="142"/>
                      </a:lnTo>
                      <a:lnTo>
                        <a:pt x="225" y="0"/>
                      </a:lnTo>
                      <a:close/>
                    </a:path>
                  </a:pathLst>
                </a:custGeom>
                <a:solidFill>
                  <a:schemeClr val="tx2"/>
                </a:solid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Freeform 45"/>
                <p:cNvSpPr>
                  <a:spLocks/>
                </p:cNvSpPr>
                <p:nvPr/>
              </p:nvSpPr>
              <p:spPr bwMode="auto">
                <a:xfrm>
                  <a:off x="9701439" y="6233083"/>
                  <a:ext cx="696913" cy="211138"/>
                </a:xfrm>
                <a:custGeom>
                  <a:avLst/>
                  <a:gdLst>
                    <a:gd name="T0" fmla="*/ 439 w 439"/>
                    <a:gd name="T1" fmla="*/ 0 h 133"/>
                    <a:gd name="T2" fmla="*/ 218 w 439"/>
                    <a:gd name="T3" fmla="*/ 133 h 133"/>
                    <a:gd name="T4" fmla="*/ 0 w 439"/>
                    <a:gd name="T5" fmla="*/ 0 h 133"/>
                  </a:gdLst>
                  <a:ahLst/>
                  <a:cxnLst>
                    <a:cxn ang="0">
                      <a:pos x="T0" y="T1"/>
                    </a:cxn>
                    <a:cxn ang="0">
                      <a:pos x="T2" y="T3"/>
                    </a:cxn>
                    <a:cxn ang="0">
                      <a:pos x="T4" y="T5"/>
                    </a:cxn>
                  </a:cxnLst>
                  <a:rect l="0" t="0" r="r" b="b"/>
                  <a:pathLst>
                    <a:path w="439" h="133">
                      <a:moveTo>
                        <a:pt x="439" y="0"/>
                      </a:moveTo>
                      <a:lnTo>
                        <a:pt x="218" y="133"/>
                      </a:lnTo>
                      <a:lnTo>
                        <a:pt x="0" y="0"/>
                      </a:lnTo>
                    </a:path>
                  </a:pathLst>
                </a:custGeom>
                <a:noFill/>
                <a:ln w="79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Line 47"/>
                <p:cNvSpPr>
                  <a:spLocks noChangeShapeType="1"/>
                </p:cNvSpPr>
                <p:nvPr/>
              </p:nvSpPr>
              <p:spPr bwMode="auto">
                <a:xfrm flipV="1">
                  <a:off x="10047514" y="6444221"/>
                  <a:ext cx="0" cy="220663"/>
                </a:xfrm>
                <a:prstGeom prst="line">
                  <a:avLst/>
                </a:prstGeom>
                <a:noFill/>
                <a:ln w="79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5" name="Group 64"/>
              <p:cNvGrpSpPr/>
              <p:nvPr/>
            </p:nvGrpSpPr>
            <p:grpSpPr>
              <a:xfrm>
                <a:off x="10301868" y="5869645"/>
                <a:ext cx="595193" cy="456553"/>
                <a:chOff x="10301868" y="5869645"/>
                <a:chExt cx="595193" cy="456553"/>
              </a:xfrm>
            </p:grpSpPr>
            <p:sp>
              <p:nvSpPr>
                <p:cNvPr id="69"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6" name="Group 65"/>
              <p:cNvGrpSpPr/>
              <p:nvPr/>
            </p:nvGrpSpPr>
            <p:grpSpPr>
              <a:xfrm>
                <a:off x="10388014" y="5921501"/>
                <a:ext cx="595193" cy="456553"/>
                <a:chOff x="10301868" y="5869645"/>
                <a:chExt cx="595193" cy="456553"/>
              </a:xfrm>
            </p:grpSpPr>
            <p:sp>
              <p:nvSpPr>
                <p:cNvPr id="67"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36" name="Group 35"/>
            <p:cNvGrpSpPr/>
            <p:nvPr/>
          </p:nvGrpSpPr>
          <p:grpSpPr>
            <a:xfrm>
              <a:off x="9782371" y="4684056"/>
              <a:ext cx="1313046" cy="1126639"/>
              <a:chOff x="9666430" y="4769475"/>
              <a:chExt cx="1313046" cy="1126639"/>
            </a:xfrm>
          </p:grpSpPr>
          <p:sp>
            <p:nvSpPr>
              <p:cNvPr id="37" name="TextBox 36">
                <a:extLst>
                  <a:ext uri="{FF2B5EF4-FFF2-40B4-BE49-F238E27FC236}">
                    <a16:creationId xmlns:a16="http://schemas.microsoft.com/office/drawing/2014/main" id="{63552C68-24B6-4B2A-93D4-3DC3E9A7C3E6}"/>
                  </a:ext>
                </a:extLst>
              </p:cNvPr>
              <p:cNvSpPr txBox="1"/>
              <p:nvPr/>
            </p:nvSpPr>
            <p:spPr>
              <a:xfrm>
                <a:off x="9785525" y="4769475"/>
                <a:ext cx="649330" cy="378384"/>
              </a:xfrm>
              <a:prstGeom prst="rect">
                <a:avLst/>
              </a:prstGeom>
              <a:noFill/>
            </p:spPr>
            <p:txBody>
              <a:bodyPr wrap="square" lIns="0" tIns="0" rIns="0" bIns="0" rtlCol="0" anchor="ctr">
                <a:spAutoFit/>
              </a:bodyPr>
              <a:lstStyle/>
              <a:p>
                <a:pPr algn="r"/>
                <a:r>
                  <a:rPr lang="en-US" sz="1400" dirty="0">
                    <a:solidFill>
                      <a:srgbClr val="36C2B3"/>
                    </a:solidFill>
                    <a:latin typeface="Amazon Ember" panose="02000000000000000000" pitchFamily="2" charset="0"/>
                    <a:ea typeface="Amazon Ember" panose="02000000000000000000" pitchFamily="2" charset="0"/>
                    <a:cs typeface="Amazon Ember" panose="020B0603020204020204" pitchFamily="34" charset="0"/>
                  </a:rPr>
                  <a:t>Web</a:t>
                </a:r>
              </a:p>
              <a:p>
                <a:pPr algn="r"/>
                <a:r>
                  <a:rPr lang="en-US" sz="1400" dirty="0">
                    <a:solidFill>
                      <a:srgbClr val="36C2B3"/>
                    </a:solidFill>
                    <a:latin typeface="Amazon Ember" panose="02000000000000000000" pitchFamily="2" charset="0"/>
                    <a:ea typeface="Amazon Ember" panose="02000000000000000000" pitchFamily="2" charset="0"/>
                    <a:cs typeface="Amazon Ember" panose="020B0603020204020204" pitchFamily="34" charset="0"/>
                  </a:rPr>
                  <a:t>Application </a:t>
                </a:r>
              </a:p>
              <a:p>
                <a:pPr algn="r"/>
                <a:r>
                  <a:rPr lang="en-US" sz="1400" dirty="0">
                    <a:solidFill>
                      <a:srgbClr val="36C2B3"/>
                    </a:solidFill>
                    <a:latin typeface="Amazon Ember" panose="02000000000000000000" pitchFamily="2" charset="0"/>
                    <a:ea typeface="Amazon Ember" panose="02000000000000000000" pitchFamily="2" charset="0"/>
                    <a:cs typeface="Amazon Ember" panose="020B0603020204020204" pitchFamily="34" charset="0"/>
                  </a:rPr>
                  <a:t>Package</a:t>
                </a:r>
              </a:p>
            </p:txBody>
          </p:sp>
          <p:sp>
            <p:nvSpPr>
              <p:cNvPr id="38" name="Freeform 43"/>
              <p:cNvSpPr>
                <a:spLocks/>
              </p:cNvSpPr>
              <p:nvPr/>
            </p:nvSpPr>
            <p:spPr bwMode="auto">
              <a:xfrm>
                <a:off x="10261926" y="5238889"/>
                <a:ext cx="717550" cy="657225"/>
              </a:xfrm>
              <a:custGeom>
                <a:avLst/>
                <a:gdLst>
                  <a:gd name="T0" fmla="*/ 225 w 452"/>
                  <a:gd name="T1" fmla="*/ 0 h 414"/>
                  <a:gd name="T2" fmla="*/ 452 w 452"/>
                  <a:gd name="T3" fmla="*/ 137 h 414"/>
                  <a:gd name="T4" fmla="*/ 452 w 452"/>
                  <a:gd name="T5" fmla="*/ 260 h 414"/>
                  <a:gd name="T6" fmla="*/ 225 w 452"/>
                  <a:gd name="T7" fmla="*/ 414 h 414"/>
                  <a:gd name="T8" fmla="*/ 0 w 452"/>
                  <a:gd name="T9" fmla="*/ 274 h 414"/>
                  <a:gd name="T10" fmla="*/ 0 w 452"/>
                  <a:gd name="T11" fmla="*/ 142 h 414"/>
                  <a:gd name="T12" fmla="*/ 225 w 452"/>
                  <a:gd name="T13" fmla="*/ 0 h 414"/>
                </a:gdLst>
                <a:ahLst/>
                <a:cxnLst>
                  <a:cxn ang="0">
                    <a:pos x="T0" y="T1"/>
                  </a:cxn>
                  <a:cxn ang="0">
                    <a:pos x="T2" y="T3"/>
                  </a:cxn>
                  <a:cxn ang="0">
                    <a:pos x="T4" y="T5"/>
                  </a:cxn>
                  <a:cxn ang="0">
                    <a:pos x="T6" y="T7"/>
                  </a:cxn>
                  <a:cxn ang="0">
                    <a:pos x="T8" y="T9"/>
                  </a:cxn>
                  <a:cxn ang="0">
                    <a:pos x="T10" y="T11"/>
                  </a:cxn>
                  <a:cxn ang="0">
                    <a:pos x="T12" y="T13"/>
                  </a:cxn>
                </a:cxnLst>
                <a:rect l="0" t="0" r="r" b="b"/>
                <a:pathLst>
                  <a:path w="452" h="414">
                    <a:moveTo>
                      <a:pt x="225" y="0"/>
                    </a:moveTo>
                    <a:lnTo>
                      <a:pt x="452" y="137"/>
                    </a:lnTo>
                    <a:lnTo>
                      <a:pt x="452" y="260"/>
                    </a:lnTo>
                    <a:lnTo>
                      <a:pt x="225" y="414"/>
                    </a:lnTo>
                    <a:lnTo>
                      <a:pt x="0" y="274"/>
                    </a:lnTo>
                    <a:lnTo>
                      <a:pt x="0" y="142"/>
                    </a:lnTo>
                    <a:lnTo>
                      <a:pt x="225" y="0"/>
                    </a:lnTo>
                    <a:close/>
                  </a:path>
                </a:pathLst>
              </a:custGeom>
              <a:solidFill>
                <a:schemeClr val="bg1">
                  <a:lumMod val="8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reeform 45"/>
              <p:cNvSpPr>
                <a:spLocks/>
              </p:cNvSpPr>
              <p:nvPr/>
            </p:nvSpPr>
            <p:spPr bwMode="auto">
              <a:xfrm>
                <a:off x="10274626" y="5462726"/>
                <a:ext cx="696913" cy="211138"/>
              </a:xfrm>
              <a:custGeom>
                <a:avLst/>
                <a:gdLst>
                  <a:gd name="T0" fmla="*/ 439 w 439"/>
                  <a:gd name="T1" fmla="*/ 0 h 133"/>
                  <a:gd name="T2" fmla="*/ 218 w 439"/>
                  <a:gd name="T3" fmla="*/ 133 h 133"/>
                  <a:gd name="T4" fmla="*/ 0 w 439"/>
                  <a:gd name="T5" fmla="*/ 0 h 133"/>
                </a:gdLst>
                <a:ahLst/>
                <a:cxnLst>
                  <a:cxn ang="0">
                    <a:pos x="T0" y="T1"/>
                  </a:cxn>
                  <a:cxn ang="0">
                    <a:pos x="T2" y="T3"/>
                  </a:cxn>
                  <a:cxn ang="0">
                    <a:pos x="T4" y="T5"/>
                  </a:cxn>
                </a:cxnLst>
                <a:rect l="0" t="0" r="r" b="b"/>
                <a:pathLst>
                  <a:path w="439" h="133">
                    <a:moveTo>
                      <a:pt x="439" y="0"/>
                    </a:moveTo>
                    <a:lnTo>
                      <a:pt x="218" y="133"/>
                    </a:ln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Line 47"/>
              <p:cNvSpPr>
                <a:spLocks noChangeShapeType="1"/>
              </p:cNvSpPr>
              <p:nvPr/>
            </p:nvSpPr>
            <p:spPr bwMode="auto">
              <a:xfrm flipV="1">
                <a:off x="10620701" y="5673864"/>
                <a:ext cx="0" cy="220663"/>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Line 47"/>
              <p:cNvSpPr>
                <a:spLocks noChangeShapeType="1"/>
              </p:cNvSpPr>
              <p:nvPr/>
            </p:nvSpPr>
            <p:spPr bwMode="auto">
              <a:xfrm flipV="1">
                <a:off x="10804057" y="5565955"/>
                <a:ext cx="0" cy="200217"/>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5"/>
              <p:cNvSpPr>
                <a:spLocks/>
              </p:cNvSpPr>
              <p:nvPr/>
            </p:nvSpPr>
            <p:spPr bwMode="auto">
              <a:xfrm>
                <a:off x="10453219" y="5349195"/>
                <a:ext cx="350863" cy="215910"/>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Lst>
                <a:ahLst/>
                <a:cxnLst>
                  <a:cxn ang="0">
                    <a:pos x="connsiteX0" y="connsiteY0"/>
                  </a:cxn>
                  <a:cxn ang="0">
                    <a:pos x="connsiteX1" y="connsiteY1"/>
                  </a:cxn>
                </a:cxnLst>
                <a:rect l="l" t="t" r="r" b="b"/>
                <a:pathLst>
                  <a:path w="10138" h="10226">
                    <a:moveTo>
                      <a:pt x="10138" y="10226"/>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p:cNvGrpSpPr/>
              <p:nvPr/>
            </p:nvGrpSpPr>
            <p:grpSpPr>
              <a:xfrm>
                <a:off x="10383592" y="5422726"/>
                <a:ext cx="450562" cy="378641"/>
                <a:chOff x="9423212" y="6087039"/>
                <a:chExt cx="521765" cy="438478"/>
              </a:xfrm>
              <a:solidFill>
                <a:schemeClr val="bg1">
                  <a:lumMod val="50000"/>
                </a:schemeClr>
              </a:solidFill>
            </p:grpSpPr>
            <p:sp>
              <p:nvSpPr>
                <p:cNvPr id="62" name="Rectangle 266"/>
                <p:cNvSpPr/>
                <p:nvPr/>
              </p:nvSpPr>
              <p:spPr>
                <a:xfrm>
                  <a:off x="9438727" y="6237013"/>
                  <a:ext cx="75144" cy="288504"/>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1660 w 28614"/>
                    <a:gd name="connsiteY0" fmla="*/ 0 h 69699"/>
                    <a:gd name="connsiteX1" fmla="*/ 28614 w 28614"/>
                    <a:gd name="connsiteY1" fmla="*/ 10188 h 69699"/>
                    <a:gd name="connsiteX2" fmla="*/ 24998 w 28614"/>
                    <a:gd name="connsiteY2" fmla="*/ 69699 h 69699"/>
                    <a:gd name="connsiteX3" fmla="*/ 0 w 28614"/>
                    <a:gd name="connsiteY3" fmla="*/ 50158 h 69699"/>
                    <a:gd name="connsiteX4" fmla="*/ 1660 w 28614"/>
                    <a:gd name="connsiteY4" fmla="*/ 0 h 69699"/>
                    <a:gd name="connsiteX0" fmla="*/ 2628 w 29582"/>
                    <a:gd name="connsiteY0" fmla="*/ 0 h 69699"/>
                    <a:gd name="connsiteX1" fmla="*/ 29582 w 29582"/>
                    <a:gd name="connsiteY1" fmla="*/ 10188 h 69699"/>
                    <a:gd name="connsiteX2" fmla="*/ 25966 w 29582"/>
                    <a:gd name="connsiteY2" fmla="*/ 69699 h 69699"/>
                    <a:gd name="connsiteX3" fmla="*/ 0 w 29582"/>
                    <a:gd name="connsiteY3" fmla="*/ 60513 h 69699"/>
                    <a:gd name="connsiteX4" fmla="*/ 2628 w 29582"/>
                    <a:gd name="connsiteY4" fmla="*/ 0 h 69699"/>
                    <a:gd name="connsiteX0" fmla="*/ 2628 w 30550"/>
                    <a:gd name="connsiteY0" fmla="*/ 0 h 69699"/>
                    <a:gd name="connsiteX1" fmla="*/ 30550 w 30550"/>
                    <a:gd name="connsiteY1" fmla="*/ 8462 h 69699"/>
                    <a:gd name="connsiteX2" fmla="*/ 25966 w 30550"/>
                    <a:gd name="connsiteY2" fmla="*/ 69699 h 69699"/>
                    <a:gd name="connsiteX3" fmla="*/ 0 w 30550"/>
                    <a:gd name="connsiteY3" fmla="*/ 60513 h 69699"/>
                    <a:gd name="connsiteX4" fmla="*/ 2628 w 30550"/>
                    <a:gd name="connsiteY4" fmla="*/ 0 h 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50" h="69699">
                      <a:moveTo>
                        <a:pt x="2628" y="0"/>
                      </a:moveTo>
                      <a:lnTo>
                        <a:pt x="30550" y="8462"/>
                      </a:lnTo>
                      <a:cubicBezTo>
                        <a:pt x="30221" y="25012"/>
                        <a:pt x="26295" y="53149"/>
                        <a:pt x="25966" y="69699"/>
                      </a:cubicBezTo>
                      <a:lnTo>
                        <a:pt x="0" y="60513"/>
                      </a:lnTo>
                      <a:cubicBezTo>
                        <a:pt x="553" y="43794"/>
                        <a:pt x="2075" y="16719"/>
                        <a:pt x="262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ectangle 266"/>
                <p:cNvSpPr/>
                <p:nvPr/>
              </p:nvSpPr>
              <p:spPr>
                <a:xfrm rot="14350548" flipH="1">
                  <a:off x="9645643" y="5864608"/>
                  <a:ext cx="76904" cy="52176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 name="connsiteX0" fmla="*/ 7237 w 32915"/>
                    <a:gd name="connsiteY0" fmla="*/ 0 h 123287"/>
                    <a:gd name="connsiteX1" fmla="*/ 32915 w 32915"/>
                    <a:gd name="connsiteY1" fmla="*/ 8917 h 123287"/>
                    <a:gd name="connsiteX2" fmla="*/ 26156 w 32915"/>
                    <a:gd name="connsiteY2" fmla="*/ 123287 h 123287"/>
                    <a:gd name="connsiteX3" fmla="*/ 0 w 32915"/>
                    <a:gd name="connsiteY3" fmla="*/ 114073 h 123287"/>
                    <a:gd name="connsiteX4" fmla="*/ 7237 w 32915"/>
                    <a:gd name="connsiteY4" fmla="*/ 0 h 123287"/>
                    <a:gd name="connsiteX0" fmla="*/ 7237 w 32915"/>
                    <a:gd name="connsiteY0" fmla="*/ 0 h 124864"/>
                    <a:gd name="connsiteX1" fmla="*/ 32915 w 32915"/>
                    <a:gd name="connsiteY1" fmla="*/ 8917 h 124864"/>
                    <a:gd name="connsiteX2" fmla="*/ 25485 w 32915"/>
                    <a:gd name="connsiteY2" fmla="*/ 124864 h 124864"/>
                    <a:gd name="connsiteX3" fmla="*/ 0 w 32915"/>
                    <a:gd name="connsiteY3" fmla="*/ 114073 h 124864"/>
                    <a:gd name="connsiteX4" fmla="*/ 7237 w 32915"/>
                    <a:gd name="connsiteY4" fmla="*/ 0 h 124864"/>
                    <a:gd name="connsiteX0" fmla="*/ 5588 w 31266"/>
                    <a:gd name="connsiteY0" fmla="*/ 0 h 124864"/>
                    <a:gd name="connsiteX1" fmla="*/ 31266 w 31266"/>
                    <a:gd name="connsiteY1" fmla="*/ 8917 h 124864"/>
                    <a:gd name="connsiteX2" fmla="*/ 23836 w 31266"/>
                    <a:gd name="connsiteY2" fmla="*/ 124864 h 124864"/>
                    <a:gd name="connsiteX3" fmla="*/ 0 w 31266"/>
                    <a:gd name="connsiteY3" fmla="*/ 116838 h 124864"/>
                    <a:gd name="connsiteX4" fmla="*/ 5588 w 31266"/>
                    <a:gd name="connsiteY4" fmla="*/ 0 h 124864"/>
                    <a:gd name="connsiteX0" fmla="*/ 5588 w 31266"/>
                    <a:gd name="connsiteY0" fmla="*/ 0 h 126051"/>
                    <a:gd name="connsiteX1" fmla="*/ 31266 w 31266"/>
                    <a:gd name="connsiteY1" fmla="*/ 8917 h 126051"/>
                    <a:gd name="connsiteX2" fmla="*/ 26156 w 31266"/>
                    <a:gd name="connsiteY2" fmla="*/ 126051 h 126051"/>
                    <a:gd name="connsiteX3" fmla="*/ 0 w 31266"/>
                    <a:gd name="connsiteY3" fmla="*/ 116838 h 126051"/>
                    <a:gd name="connsiteX4" fmla="*/ 5588 w 31266"/>
                    <a:gd name="connsiteY4" fmla="*/ 0 h 126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66" h="126051">
                      <a:moveTo>
                        <a:pt x="5588" y="0"/>
                      </a:moveTo>
                      <a:lnTo>
                        <a:pt x="31266" y="8917"/>
                      </a:lnTo>
                      <a:cubicBezTo>
                        <a:pt x="30937" y="25467"/>
                        <a:pt x="26485" y="109501"/>
                        <a:pt x="26156" y="126051"/>
                      </a:cubicBezTo>
                      <a:lnTo>
                        <a:pt x="0" y="116838"/>
                      </a:lnTo>
                      <a:cubicBezTo>
                        <a:pt x="553" y="100119"/>
                        <a:pt x="5035" y="16719"/>
                        <a:pt x="55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4" name="Group 43"/>
              <p:cNvGrpSpPr/>
              <p:nvPr/>
            </p:nvGrpSpPr>
            <p:grpSpPr>
              <a:xfrm>
                <a:off x="10483716" y="5354782"/>
                <a:ext cx="283516" cy="179972"/>
                <a:chOff x="10508319" y="5370400"/>
                <a:chExt cx="234311" cy="148737"/>
              </a:xfrm>
            </p:grpSpPr>
            <p:sp>
              <p:nvSpPr>
                <p:cNvPr id="57" name="Freeform 48"/>
                <p:cNvSpPr>
                  <a:spLocks/>
                </p:cNvSpPr>
                <p:nvPr/>
              </p:nvSpPr>
              <p:spPr bwMode="auto">
                <a:xfrm>
                  <a:off x="10508319" y="5370400"/>
                  <a:ext cx="234311" cy="148737"/>
                </a:xfrm>
                <a:custGeom>
                  <a:avLst/>
                  <a:gdLst>
                    <a:gd name="T0" fmla="*/ 0 w 115"/>
                    <a:gd name="T1" fmla="*/ 37 h 73"/>
                    <a:gd name="T2" fmla="*/ 56 w 115"/>
                    <a:gd name="T3" fmla="*/ 0 h 73"/>
                    <a:gd name="T4" fmla="*/ 115 w 115"/>
                    <a:gd name="T5" fmla="*/ 37 h 73"/>
                    <a:gd name="T6" fmla="*/ 57 w 115"/>
                    <a:gd name="T7" fmla="*/ 73 h 73"/>
                    <a:gd name="T8" fmla="*/ 0 w 115"/>
                    <a:gd name="T9" fmla="*/ 37 h 73"/>
                  </a:gdLst>
                  <a:ahLst/>
                  <a:cxnLst>
                    <a:cxn ang="0">
                      <a:pos x="T0" y="T1"/>
                    </a:cxn>
                    <a:cxn ang="0">
                      <a:pos x="T2" y="T3"/>
                    </a:cxn>
                    <a:cxn ang="0">
                      <a:pos x="T4" y="T5"/>
                    </a:cxn>
                    <a:cxn ang="0">
                      <a:pos x="T6" y="T7"/>
                    </a:cxn>
                    <a:cxn ang="0">
                      <a:pos x="T8" y="T9"/>
                    </a:cxn>
                  </a:cxnLst>
                  <a:rect l="0" t="0" r="r" b="b"/>
                  <a:pathLst>
                    <a:path w="115" h="73">
                      <a:moveTo>
                        <a:pt x="0" y="37"/>
                      </a:moveTo>
                      <a:lnTo>
                        <a:pt x="56" y="0"/>
                      </a:lnTo>
                      <a:lnTo>
                        <a:pt x="115" y="37"/>
                      </a:lnTo>
                      <a:lnTo>
                        <a:pt x="57" y="73"/>
                      </a:lnTo>
                      <a:lnTo>
                        <a:pt x="0" y="37"/>
                      </a:lnTo>
                      <a:close/>
                    </a:path>
                  </a:pathLst>
                </a:custGeom>
                <a:solidFill>
                  <a:schemeClr val="bg1">
                    <a:lumMod val="95000"/>
                  </a:schemeClr>
                </a:solidFill>
                <a:ln w="7938" cap="flat">
                  <a:solidFill>
                    <a:schemeClr val="bg1">
                      <a:lumMod val="6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8" name="Group 57"/>
                <p:cNvGrpSpPr/>
                <p:nvPr/>
              </p:nvGrpSpPr>
              <p:grpSpPr>
                <a:xfrm>
                  <a:off x="10587723" y="5370400"/>
                  <a:ext cx="65666" cy="128030"/>
                  <a:chOff x="10587723" y="5370400"/>
                  <a:chExt cx="65666" cy="128030"/>
                </a:xfrm>
              </p:grpSpPr>
              <p:sp>
                <p:nvSpPr>
                  <p:cNvPr id="59" name="Line 47"/>
                  <p:cNvSpPr>
                    <a:spLocks noChangeShapeType="1"/>
                  </p:cNvSpPr>
                  <p:nvPr/>
                </p:nvSpPr>
                <p:spPr bwMode="auto">
                  <a:xfrm flipV="1">
                    <a:off x="10620701" y="5370400"/>
                    <a:ext cx="0" cy="104992"/>
                  </a:xfrm>
                  <a:prstGeom prst="line">
                    <a:avLst/>
                  </a:prstGeom>
                  <a:noFill/>
                  <a:ln w="7938" cap="flat">
                    <a:solidFill>
                      <a:schemeClr val="bg1">
                        <a:lumMod val="6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Freeform 45"/>
                  <p:cNvSpPr>
                    <a:spLocks/>
                  </p:cNvSpPr>
                  <p:nvPr/>
                </p:nvSpPr>
                <p:spPr bwMode="auto">
                  <a:xfrm>
                    <a:off x="10619233" y="5475392"/>
                    <a:ext cx="34156" cy="23038"/>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 name="connsiteX0" fmla="*/ 4152 w 4152"/>
                      <a:gd name="connsiteY0" fmla="*/ 4249 h 4249"/>
                      <a:gd name="connsiteX1" fmla="*/ 0 w 4152"/>
                      <a:gd name="connsiteY1" fmla="*/ 0 h 4249"/>
                      <a:gd name="connsiteX0" fmla="*/ 2377 w 2377"/>
                      <a:gd name="connsiteY0" fmla="*/ 2568 h 2568"/>
                      <a:gd name="connsiteX1" fmla="*/ 0 w 2377"/>
                      <a:gd name="connsiteY1" fmla="*/ 0 h 2568"/>
                    </a:gdLst>
                    <a:ahLst/>
                    <a:cxnLst>
                      <a:cxn ang="0">
                        <a:pos x="connsiteX0" y="connsiteY0"/>
                      </a:cxn>
                      <a:cxn ang="0">
                        <a:pos x="connsiteX1" y="connsiteY1"/>
                      </a:cxn>
                    </a:cxnLst>
                    <a:rect l="l" t="t" r="r" b="b"/>
                    <a:pathLst>
                      <a:path w="2377" h="2568">
                        <a:moveTo>
                          <a:pt x="2377" y="2568"/>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Freeform 45"/>
                  <p:cNvSpPr>
                    <a:spLocks/>
                  </p:cNvSpPr>
                  <p:nvPr/>
                </p:nvSpPr>
                <p:spPr bwMode="auto">
                  <a:xfrm flipH="1">
                    <a:off x="10587723" y="5475392"/>
                    <a:ext cx="34156" cy="23038"/>
                  </a:xfrm>
                  <a:custGeom>
                    <a:avLst/>
                    <a:gdLst>
                      <a:gd name="T0" fmla="*/ 439 w 439"/>
                      <a:gd name="T1" fmla="*/ 0 h 133"/>
                      <a:gd name="T2" fmla="*/ 218 w 439"/>
                      <a:gd name="T3" fmla="*/ 133 h 133"/>
                      <a:gd name="T4" fmla="*/ 0 w 439"/>
                      <a:gd name="T5" fmla="*/ 0 h 133"/>
                      <a:gd name="connsiteX0" fmla="*/ 4966 w 4966"/>
                      <a:gd name="connsiteY0" fmla="*/ 10000 h 10000"/>
                      <a:gd name="connsiteX1" fmla="*/ 0 w 4966"/>
                      <a:gd name="connsiteY1" fmla="*/ 0 h 10000"/>
                      <a:gd name="connsiteX0" fmla="*/ 10138 w 10138"/>
                      <a:gd name="connsiteY0" fmla="*/ 10226 h 10226"/>
                      <a:gd name="connsiteX1" fmla="*/ 0 w 10138"/>
                      <a:gd name="connsiteY1" fmla="*/ 0 h 10226"/>
                      <a:gd name="connsiteX0" fmla="*/ 4152 w 4152"/>
                      <a:gd name="connsiteY0" fmla="*/ 4249 h 4249"/>
                      <a:gd name="connsiteX1" fmla="*/ 0 w 4152"/>
                      <a:gd name="connsiteY1" fmla="*/ 0 h 4249"/>
                      <a:gd name="connsiteX0" fmla="*/ 2377 w 2377"/>
                      <a:gd name="connsiteY0" fmla="*/ 2568 h 2568"/>
                      <a:gd name="connsiteX1" fmla="*/ 0 w 2377"/>
                      <a:gd name="connsiteY1" fmla="*/ 0 h 2568"/>
                    </a:gdLst>
                    <a:ahLst/>
                    <a:cxnLst>
                      <a:cxn ang="0">
                        <a:pos x="connsiteX0" y="connsiteY0"/>
                      </a:cxn>
                      <a:cxn ang="0">
                        <a:pos x="connsiteX1" y="connsiteY1"/>
                      </a:cxn>
                    </a:cxnLst>
                    <a:rect l="l" t="t" r="r" b="b"/>
                    <a:pathLst>
                      <a:path w="2377" h="2568">
                        <a:moveTo>
                          <a:pt x="2377" y="2568"/>
                        </a:moveTo>
                        <a:lnTo>
                          <a:pt x="0" y="0"/>
                        </a:lnTo>
                      </a:path>
                    </a:pathLst>
                  </a:custGeom>
                  <a:noFill/>
                  <a:ln w="7938"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45" name="Group 44"/>
              <p:cNvGrpSpPr/>
              <p:nvPr/>
            </p:nvGrpSpPr>
            <p:grpSpPr>
              <a:xfrm>
                <a:off x="10506129" y="4847067"/>
                <a:ext cx="285110" cy="386357"/>
                <a:chOff x="10981969" y="4713131"/>
                <a:chExt cx="967540" cy="1311128"/>
              </a:xfrm>
            </p:grpSpPr>
            <p:sp>
              <p:nvSpPr>
                <p:cNvPr id="48" name="Freeform 47"/>
                <p:cNvSpPr>
                  <a:spLocks/>
                </p:cNvSpPr>
                <p:nvPr/>
              </p:nvSpPr>
              <p:spPr bwMode="auto">
                <a:xfrm>
                  <a:off x="10981969" y="4713131"/>
                  <a:ext cx="967540" cy="1311128"/>
                </a:xfrm>
                <a:custGeom>
                  <a:avLst/>
                  <a:gdLst>
                    <a:gd name="connsiteX0" fmla="*/ 481629 w 967539"/>
                    <a:gd name="connsiteY0" fmla="*/ 0 h 1311128"/>
                    <a:gd name="connsiteX1" fmla="*/ 967539 w 967539"/>
                    <a:gd name="connsiteY1" fmla="*/ 293259 h 1311128"/>
                    <a:gd name="connsiteX2" fmla="*/ 967539 w 967539"/>
                    <a:gd name="connsiteY2" fmla="*/ 478482 h 1311128"/>
                    <a:gd name="connsiteX3" fmla="*/ 967539 w 967539"/>
                    <a:gd name="connsiteY3" fmla="*/ 556550 h 1311128"/>
                    <a:gd name="connsiteX4" fmla="*/ 967539 w 967539"/>
                    <a:gd name="connsiteY4" fmla="*/ 718189 h 1311128"/>
                    <a:gd name="connsiteX5" fmla="*/ 967539 w 967539"/>
                    <a:gd name="connsiteY5" fmla="*/ 741773 h 1311128"/>
                    <a:gd name="connsiteX6" fmla="*/ 967539 w 967539"/>
                    <a:gd name="connsiteY6" fmla="*/ 981480 h 1311128"/>
                    <a:gd name="connsiteX7" fmla="*/ 481629 w 967539"/>
                    <a:gd name="connsiteY7" fmla="*/ 1311128 h 1311128"/>
                    <a:gd name="connsiteX8" fmla="*/ 0 w 967539"/>
                    <a:gd name="connsiteY8" fmla="*/ 1011448 h 1311128"/>
                    <a:gd name="connsiteX9" fmla="*/ 0 w 967539"/>
                    <a:gd name="connsiteY9" fmla="*/ 771741 h 1311128"/>
                    <a:gd name="connsiteX10" fmla="*/ 0 w 967539"/>
                    <a:gd name="connsiteY10" fmla="*/ 728892 h 1311128"/>
                    <a:gd name="connsiteX11" fmla="*/ 0 w 967539"/>
                    <a:gd name="connsiteY11" fmla="*/ 586518 h 1311128"/>
                    <a:gd name="connsiteX12" fmla="*/ 0 w 967539"/>
                    <a:gd name="connsiteY12" fmla="*/ 489185 h 1311128"/>
                    <a:gd name="connsiteX13" fmla="*/ 0 w 967539"/>
                    <a:gd name="connsiteY13" fmla="*/ 303962 h 131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7539" h="1311128">
                      <a:moveTo>
                        <a:pt x="481629" y="0"/>
                      </a:moveTo>
                      <a:lnTo>
                        <a:pt x="967539" y="293259"/>
                      </a:lnTo>
                      <a:lnTo>
                        <a:pt x="967539" y="478482"/>
                      </a:lnTo>
                      <a:lnTo>
                        <a:pt x="967539" y="556550"/>
                      </a:lnTo>
                      <a:lnTo>
                        <a:pt x="967539" y="718189"/>
                      </a:lnTo>
                      <a:lnTo>
                        <a:pt x="967539" y="741773"/>
                      </a:lnTo>
                      <a:lnTo>
                        <a:pt x="967539" y="981480"/>
                      </a:lnTo>
                      <a:lnTo>
                        <a:pt x="481629" y="1311128"/>
                      </a:lnTo>
                      <a:lnTo>
                        <a:pt x="0" y="1011448"/>
                      </a:lnTo>
                      <a:lnTo>
                        <a:pt x="0" y="771741"/>
                      </a:lnTo>
                      <a:lnTo>
                        <a:pt x="0" y="728892"/>
                      </a:lnTo>
                      <a:lnTo>
                        <a:pt x="0" y="586518"/>
                      </a:lnTo>
                      <a:lnTo>
                        <a:pt x="0" y="489185"/>
                      </a:lnTo>
                      <a:lnTo>
                        <a:pt x="0" y="303962"/>
                      </a:lnTo>
                      <a:close/>
                    </a:path>
                  </a:pathLst>
                </a:custGeom>
                <a:solidFill>
                  <a:schemeClr val="tx2"/>
                </a:solid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Freeform 45"/>
                <p:cNvSpPr>
                  <a:spLocks/>
                </p:cNvSpPr>
                <p:nvPr/>
              </p:nvSpPr>
              <p:spPr bwMode="auto">
                <a:xfrm>
                  <a:off x="10999093" y="5014951"/>
                  <a:ext cx="939712" cy="284697"/>
                </a:xfrm>
                <a:custGeom>
                  <a:avLst/>
                  <a:gdLst>
                    <a:gd name="T0" fmla="*/ 439 w 439"/>
                    <a:gd name="T1" fmla="*/ 0 h 133"/>
                    <a:gd name="T2" fmla="*/ 218 w 439"/>
                    <a:gd name="T3" fmla="*/ 133 h 133"/>
                    <a:gd name="T4" fmla="*/ 0 w 439"/>
                    <a:gd name="T5" fmla="*/ 0 h 133"/>
                  </a:gdLst>
                  <a:ahLst/>
                  <a:cxnLst>
                    <a:cxn ang="0">
                      <a:pos x="T0" y="T1"/>
                    </a:cxn>
                    <a:cxn ang="0">
                      <a:pos x="T2" y="T3"/>
                    </a:cxn>
                    <a:cxn ang="0">
                      <a:pos x="T4" y="T5"/>
                    </a:cxn>
                  </a:cxnLst>
                  <a:rect l="0" t="0" r="r" b="b"/>
                  <a:pathLst>
                    <a:path w="439" h="133">
                      <a:moveTo>
                        <a:pt x="439" y="0"/>
                      </a:moveTo>
                      <a:lnTo>
                        <a:pt x="218" y="133"/>
                      </a:lnTo>
                      <a:lnTo>
                        <a:pt x="0" y="0"/>
                      </a:lnTo>
                    </a:path>
                  </a:pathLst>
                </a:custGeom>
                <a:noFill/>
                <a:ln w="79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Line 47"/>
                <p:cNvSpPr>
                  <a:spLocks noChangeShapeType="1"/>
                </p:cNvSpPr>
                <p:nvPr/>
              </p:nvSpPr>
              <p:spPr bwMode="auto">
                <a:xfrm flipV="1">
                  <a:off x="11465738" y="5299647"/>
                  <a:ext cx="0" cy="724611"/>
                </a:xfrm>
                <a:prstGeom prst="line">
                  <a:avLst/>
                </a:prstGeom>
                <a:noFill/>
                <a:ln w="79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1" name="Group 50"/>
                <p:cNvGrpSpPr/>
                <p:nvPr/>
              </p:nvGrpSpPr>
              <p:grpSpPr>
                <a:xfrm>
                  <a:off x="11097601" y="4920970"/>
                  <a:ext cx="595193" cy="456553"/>
                  <a:chOff x="10301868" y="5869645"/>
                  <a:chExt cx="595193" cy="456553"/>
                </a:xfrm>
              </p:grpSpPr>
              <p:sp>
                <p:nvSpPr>
                  <p:cNvPr id="55"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p:cNvGrpSpPr/>
                <p:nvPr/>
              </p:nvGrpSpPr>
              <p:grpSpPr>
                <a:xfrm>
                  <a:off x="11183747" y="4972826"/>
                  <a:ext cx="595193" cy="456553"/>
                  <a:chOff x="10301868" y="5869645"/>
                  <a:chExt cx="595193" cy="456553"/>
                </a:xfrm>
              </p:grpSpPr>
              <p:sp>
                <p:nvSpPr>
                  <p:cNvPr id="53"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46" name="Freeform 45"/>
              <p:cNvSpPr/>
              <p:nvPr/>
            </p:nvSpPr>
            <p:spPr>
              <a:xfrm rot="3600000" flipV="1">
                <a:off x="10487166" y="5232546"/>
                <a:ext cx="281377" cy="169654"/>
              </a:xfrm>
              <a:custGeom>
                <a:avLst/>
                <a:gdLst>
                  <a:gd name="connsiteX0" fmla="*/ 0 w 647700"/>
                  <a:gd name="connsiteY0" fmla="*/ 228600 h 390525"/>
                  <a:gd name="connsiteX1" fmla="*/ 257175 w 647700"/>
                  <a:gd name="connsiteY1" fmla="*/ 85725 h 390525"/>
                  <a:gd name="connsiteX2" fmla="*/ 123825 w 647700"/>
                  <a:gd name="connsiteY2" fmla="*/ 0 h 390525"/>
                  <a:gd name="connsiteX3" fmla="*/ 641350 w 647700"/>
                  <a:gd name="connsiteY3" fmla="*/ 6350 h 390525"/>
                  <a:gd name="connsiteX4" fmla="*/ 647700 w 647700"/>
                  <a:gd name="connsiteY4" fmla="*/ 301625 h 390525"/>
                  <a:gd name="connsiteX5" fmla="*/ 530225 w 647700"/>
                  <a:gd name="connsiteY5" fmla="*/ 234950 h 390525"/>
                  <a:gd name="connsiteX6" fmla="*/ 247650 w 647700"/>
                  <a:gd name="connsiteY6" fmla="*/ 390525 h 390525"/>
                  <a:gd name="connsiteX7" fmla="*/ 0 w 647700"/>
                  <a:gd name="connsiteY7" fmla="*/ 22860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0" h="390525">
                    <a:moveTo>
                      <a:pt x="0" y="228600"/>
                    </a:moveTo>
                    <a:lnTo>
                      <a:pt x="257175" y="85725"/>
                    </a:lnTo>
                    <a:lnTo>
                      <a:pt x="123825" y="0"/>
                    </a:lnTo>
                    <a:lnTo>
                      <a:pt x="641350" y="6350"/>
                    </a:lnTo>
                    <a:lnTo>
                      <a:pt x="647700" y="301625"/>
                    </a:lnTo>
                    <a:lnTo>
                      <a:pt x="530225" y="234950"/>
                    </a:lnTo>
                    <a:lnTo>
                      <a:pt x="247650" y="390525"/>
                    </a:lnTo>
                    <a:lnTo>
                      <a:pt x="0" y="228600"/>
                    </a:lnTo>
                    <a:close/>
                  </a:path>
                </a:pathLst>
              </a:cu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TextBox 46">
                <a:extLst>
                  <a:ext uri="{FF2B5EF4-FFF2-40B4-BE49-F238E27FC236}">
                    <a16:creationId xmlns:a16="http://schemas.microsoft.com/office/drawing/2014/main" id="{63552C68-24B6-4B2A-93D4-3DC3E9A7C3E6}"/>
                  </a:ext>
                </a:extLst>
              </p:cNvPr>
              <p:cNvSpPr txBox="1"/>
              <p:nvPr/>
            </p:nvSpPr>
            <p:spPr>
              <a:xfrm rot="1911985">
                <a:off x="9666430" y="5199692"/>
                <a:ext cx="620660" cy="252256"/>
              </a:xfrm>
              <a:prstGeom prst="rect">
                <a:avLst/>
              </a:prstGeom>
              <a:noFill/>
            </p:spPr>
            <p:txBody>
              <a:bodyPr wrap="square" lIns="0" tIns="0" rIns="0" bIns="0" rtlCol="0" anchor="ctr">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AWS Elastic Beanstalk</a:t>
                </a:r>
              </a:p>
            </p:txBody>
          </p:sp>
        </p:grpSp>
      </p:grpSp>
    </p:spTree>
    <p:extLst>
      <p:ext uri="{BB962C8B-B14F-4D97-AF65-F5344CB8AC3E}">
        <p14:creationId xmlns:p14="http://schemas.microsoft.com/office/powerpoint/2010/main" val="14174762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AWS Elastic Beanstalk</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17</a:t>
            </a:fld>
            <a:endParaRPr lang="en-US"/>
          </a:p>
        </p:txBody>
      </p:sp>
      <p:grpSp>
        <p:nvGrpSpPr>
          <p:cNvPr id="5" name="Group 4"/>
          <p:cNvGrpSpPr/>
          <p:nvPr/>
        </p:nvGrpSpPr>
        <p:grpSpPr>
          <a:xfrm>
            <a:off x="838200" y="1472351"/>
            <a:ext cx="10515600" cy="3638953"/>
            <a:chOff x="838200" y="1892300"/>
            <a:chExt cx="10515600" cy="3638953"/>
          </a:xfrm>
        </p:grpSpPr>
        <p:grpSp>
          <p:nvGrpSpPr>
            <p:cNvPr id="6" name="Group 5"/>
            <p:cNvGrpSpPr/>
            <p:nvPr/>
          </p:nvGrpSpPr>
          <p:grpSpPr>
            <a:xfrm>
              <a:off x="9003845" y="1892300"/>
              <a:ext cx="2349955" cy="3638953"/>
              <a:chOff x="5730874" y="2044700"/>
              <a:chExt cx="1911352" cy="2959767"/>
            </a:xfrm>
          </p:grpSpPr>
          <p:sp>
            <p:nvSpPr>
              <p:cNvPr id="41" name="Rectangle 40"/>
              <p:cNvSpPr/>
              <p:nvPr/>
            </p:nvSpPr>
            <p:spPr>
              <a:xfrm>
                <a:off x="6007100" y="3645567"/>
                <a:ext cx="1358900" cy="1358900"/>
              </a:xfrm>
              <a:prstGeom prst="rect">
                <a:avLst/>
              </a:prstGeom>
              <a:solidFill>
                <a:schemeClr val="tx2"/>
              </a:solidFill>
              <a:ln>
                <a:solidFill>
                  <a:schemeClr val="tx2"/>
                </a:solidFill>
              </a:ln>
              <a:scene3d>
                <a:camera prst="isometricTopUp"/>
                <a:lightRig rig="threePt" dir="t"/>
              </a:scene3d>
              <a:sp3d>
                <a:bevelT w="0" h="1905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p:cNvSpPr/>
              <p:nvPr/>
            </p:nvSpPr>
            <p:spPr>
              <a:xfrm>
                <a:off x="6007100" y="3133046"/>
                <a:ext cx="1358900" cy="1358900"/>
              </a:xfrm>
              <a:prstGeom prst="rect">
                <a:avLst/>
              </a:prstGeom>
              <a:solidFill>
                <a:schemeClr val="bg1">
                  <a:lumMod val="85000"/>
                </a:schemeClr>
              </a:solidFill>
              <a:ln>
                <a:solidFill>
                  <a:schemeClr val="bg1">
                    <a:lumMod val="65000"/>
                  </a:schemeClr>
                </a:solidFill>
              </a:ln>
              <a:scene3d>
                <a:camera prst="isometricTopUp"/>
                <a:lightRig rig="threePt" dir="t"/>
              </a:scene3d>
              <a:sp3d>
                <a:bevelT w="0" h="1905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p:cNvGrpSpPr/>
              <p:nvPr/>
            </p:nvGrpSpPr>
            <p:grpSpPr>
              <a:xfrm>
                <a:off x="5730874" y="2781001"/>
                <a:ext cx="1911352" cy="876470"/>
                <a:chOff x="5730874" y="2971570"/>
                <a:chExt cx="1911352" cy="876470"/>
              </a:xfrm>
            </p:grpSpPr>
            <p:sp>
              <p:nvSpPr>
                <p:cNvPr id="56" name="Rectangle 55"/>
                <p:cNvSpPr/>
                <p:nvPr/>
              </p:nvSpPr>
              <p:spPr>
                <a:xfrm>
                  <a:off x="5730874" y="2971570"/>
                  <a:ext cx="1358900" cy="576000"/>
                </a:xfrm>
                <a:prstGeom prst="rect">
                  <a:avLst/>
                </a:prstGeom>
                <a:solidFill>
                  <a:schemeClr val="bg1">
                    <a:lumMod val="85000"/>
                  </a:schemeClr>
                </a:solidFill>
                <a:ln>
                  <a:solidFill>
                    <a:schemeClr val="bg1">
                      <a:lumMod val="65000"/>
                    </a:schemeClr>
                  </a:solidFill>
                </a:ln>
                <a:scene3d>
                  <a:camera prst="isometricTopUp"/>
                  <a:lightRig rig="threePt" dir="t"/>
                </a:scene3d>
                <a:sp3d>
                  <a:bevelT w="0" h="292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Rectangle 56"/>
                <p:cNvSpPr/>
                <p:nvPr/>
              </p:nvSpPr>
              <p:spPr>
                <a:xfrm>
                  <a:off x="6283326" y="3272040"/>
                  <a:ext cx="1358900" cy="576000"/>
                </a:xfrm>
                <a:prstGeom prst="rect">
                  <a:avLst/>
                </a:prstGeom>
                <a:solidFill>
                  <a:schemeClr val="bg1">
                    <a:lumMod val="85000"/>
                  </a:schemeClr>
                </a:solidFill>
                <a:ln>
                  <a:solidFill>
                    <a:schemeClr val="bg1">
                      <a:lumMod val="65000"/>
                    </a:schemeClr>
                  </a:solidFill>
                </a:ln>
                <a:scene3d>
                  <a:camera prst="isometricTopUp"/>
                  <a:lightRig rig="threePt" dir="t"/>
                </a:scene3d>
                <a:sp3d>
                  <a:bevelT w="0" h="292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4" name="Rectangle 43"/>
              <p:cNvSpPr/>
              <p:nvPr/>
            </p:nvSpPr>
            <p:spPr>
              <a:xfrm>
                <a:off x="6007100" y="2044700"/>
                <a:ext cx="1358900" cy="1358900"/>
              </a:xfrm>
              <a:prstGeom prst="rect">
                <a:avLst/>
              </a:prstGeom>
              <a:solidFill>
                <a:schemeClr val="bg1">
                  <a:lumMod val="85000"/>
                </a:schemeClr>
              </a:solidFill>
              <a:ln>
                <a:solidFill>
                  <a:schemeClr val="bg1">
                    <a:lumMod val="65000"/>
                  </a:schemeClr>
                </a:solidFill>
              </a:ln>
              <a:scene3d>
                <a:camera prst="isometricTopUp"/>
                <a:lightRig rig="threePt" dir="t"/>
              </a:scene3d>
              <a:sp3d>
                <a:bevelT w="0" h="1905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5" name="Group 44"/>
              <p:cNvGrpSpPr/>
              <p:nvPr/>
            </p:nvGrpSpPr>
            <p:grpSpPr>
              <a:xfrm>
                <a:off x="6407150" y="2243518"/>
                <a:ext cx="558800" cy="591032"/>
                <a:chOff x="6470116" y="2458171"/>
                <a:chExt cx="432868" cy="509411"/>
              </a:xfrm>
            </p:grpSpPr>
            <p:sp>
              <p:nvSpPr>
                <p:cNvPr id="46" name="Freeform 45"/>
                <p:cNvSpPr>
                  <a:spLocks/>
                </p:cNvSpPr>
                <p:nvPr/>
              </p:nvSpPr>
              <p:spPr bwMode="auto">
                <a:xfrm>
                  <a:off x="6470116" y="2458171"/>
                  <a:ext cx="432868" cy="509411"/>
                </a:xfrm>
                <a:custGeom>
                  <a:avLst/>
                  <a:gdLst>
                    <a:gd name="connsiteX0" fmla="*/ 215477 w 432868"/>
                    <a:gd name="connsiteY0" fmla="*/ 0 h 509411"/>
                    <a:gd name="connsiteX1" fmla="*/ 432868 w 432868"/>
                    <a:gd name="connsiteY1" fmla="*/ 131201 h 509411"/>
                    <a:gd name="connsiteX2" fmla="*/ 432868 w 432868"/>
                    <a:gd name="connsiteY2" fmla="*/ 244135 h 509411"/>
                    <a:gd name="connsiteX3" fmla="*/ 432868 w 432868"/>
                    <a:gd name="connsiteY3" fmla="*/ 248995 h 509411"/>
                    <a:gd name="connsiteX4" fmla="*/ 432868 w 432868"/>
                    <a:gd name="connsiteY4" fmla="*/ 361929 h 509411"/>
                    <a:gd name="connsiteX5" fmla="*/ 215477 w 432868"/>
                    <a:gd name="connsiteY5" fmla="*/ 509411 h 509411"/>
                    <a:gd name="connsiteX6" fmla="*/ 0 w 432868"/>
                    <a:gd name="connsiteY6" fmla="*/ 375337 h 509411"/>
                    <a:gd name="connsiteX7" fmla="*/ 0 w 432868"/>
                    <a:gd name="connsiteY7" fmla="*/ 262403 h 509411"/>
                    <a:gd name="connsiteX8" fmla="*/ 0 w 432868"/>
                    <a:gd name="connsiteY8" fmla="*/ 248924 h 509411"/>
                    <a:gd name="connsiteX9" fmla="*/ 0 w 432868"/>
                    <a:gd name="connsiteY9" fmla="*/ 135990 h 50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868" h="509411">
                      <a:moveTo>
                        <a:pt x="215477" y="0"/>
                      </a:moveTo>
                      <a:lnTo>
                        <a:pt x="432868" y="131201"/>
                      </a:lnTo>
                      <a:lnTo>
                        <a:pt x="432868" y="244135"/>
                      </a:lnTo>
                      <a:lnTo>
                        <a:pt x="432868" y="248995"/>
                      </a:lnTo>
                      <a:lnTo>
                        <a:pt x="432868" y="361929"/>
                      </a:lnTo>
                      <a:lnTo>
                        <a:pt x="215477" y="509411"/>
                      </a:lnTo>
                      <a:lnTo>
                        <a:pt x="0" y="375337"/>
                      </a:lnTo>
                      <a:lnTo>
                        <a:pt x="0" y="262403"/>
                      </a:lnTo>
                      <a:lnTo>
                        <a:pt x="0" y="248924"/>
                      </a:lnTo>
                      <a:lnTo>
                        <a:pt x="0" y="135990"/>
                      </a:lnTo>
                      <a:close/>
                    </a:path>
                  </a:pathLst>
                </a:custGeom>
                <a:solidFill>
                  <a:schemeClr val="accent4"/>
                </a:solid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Line 47"/>
                <p:cNvSpPr>
                  <a:spLocks noChangeShapeType="1"/>
                </p:cNvSpPr>
                <p:nvPr/>
              </p:nvSpPr>
              <p:spPr bwMode="auto">
                <a:xfrm flipV="1">
                  <a:off x="6686550" y="2720573"/>
                  <a:ext cx="0" cy="247008"/>
                </a:xfrm>
                <a:prstGeom prst="line">
                  <a:avLst/>
                </a:prstGeom>
                <a:noFill/>
                <a:ln w="79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p:cNvGrpSpPr/>
                <p:nvPr/>
              </p:nvGrpSpPr>
              <p:grpSpPr>
                <a:xfrm>
                  <a:off x="6477777" y="2551154"/>
                  <a:ext cx="420419" cy="227458"/>
                  <a:chOff x="6477777" y="2551154"/>
                  <a:chExt cx="420419" cy="227458"/>
                </a:xfrm>
              </p:grpSpPr>
              <p:sp>
                <p:nvSpPr>
                  <p:cNvPr id="49" name="Freeform 45"/>
                  <p:cNvSpPr>
                    <a:spLocks/>
                  </p:cNvSpPr>
                  <p:nvPr/>
                </p:nvSpPr>
                <p:spPr bwMode="auto">
                  <a:xfrm>
                    <a:off x="6477777" y="2593203"/>
                    <a:ext cx="420419" cy="127371"/>
                  </a:xfrm>
                  <a:custGeom>
                    <a:avLst/>
                    <a:gdLst>
                      <a:gd name="T0" fmla="*/ 439 w 439"/>
                      <a:gd name="T1" fmla="*/ 0 h 133"/>
                      <a:gd name="T2" fmla="*/ 218 w 439"/>
                      <a:gd name="T3" fmla="*/ 133 h 133"/>
                      <a:gd name="T4" fmla="*/ 0 w 439"/>
                      <a:gd name="T5" fmla="*/ 0 h 133"/>
                    </a:gdLst>
                    <a:ahLst/>
                    <a:cxnLst>
                      <a:cxn ang="0">
                        <a:pos x="T0" y="T1"/>
                      </a:cxn>
                      <a:cxn ang="0">
                        <a:pos x="T2" y="T3"/>
                      </a:cxn>
                      <a:cxn ang="0">
                        <a:pos x="T4" y="T5"/>
                      </a:cxn>
                    </a:cxnLst>
                    <a:rect l="0" t="0" r="r" b="b"/>
                    <a:pathLst>
                      <a:path w="439" h="133">
                        <a:moveTo>
                          <a:pt x="439" y="0"/>
                        </a:moveTo>
                        <a:lnTo>
                          <a:pt x="218" y="133"/>
                        </a:lnTo>
                        <a:lnTo>
                          <a:pt x="0" y="0"/>
                        </a:lnTo>
                      </a:path>
                    </a:pathLst>
                  </a:custGeom>
                  <a:noFill/>
                  <a:ln w="79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0" name="Group 49"/>
                  <p:cNvGrpSpPr/>
                  <p:nvPr/>
                </p:nvGrpSpPr>
                <p:grpSpPr>
                  <a:xfrm>
                    <a:off x="6521849" y="2551154"/>
                    <a:ext cx="266284" cy="204258"/>
                    <a:chOff x="10301868" y="5869645"/>
                    <a:chExt cx="595193" cy="456553"/>
                  </a:xfrm>
                </p:grpSpPr>
                <p:sp>
                  <p:nvSpPr>
                    <p:cNvPr id="54"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1" name="Group 50"/>
                  <p:cNvGrpSpPr/>
                  <p:nvPr/>
                </p:nvGrpSpPr>
                <p:grpSpPr>
                  <a:xfrm>
                    <a:off x="6560390" y="2574354"/>
                    <a:ext cx="266284" cy="204258"/>
                    <a:chOff x="10301868" y="5869645"/>
                    <a:chExt cx="595193" cy="456553"/>
                  </a:xfrm>
                </p:grpSpPr>
                <p:sp>
                  <p:nvSpPr>
                    <p:cNvPr id="52" name="Rectangle 266"/>
                    <p:cNvSpPr/>
                    <p:nvPr/>
                  </p:nvSpPr>
                  <p:spPr>
                    <a:xfrm>
                      <a:off x="10319596" y="6039703"/>
                      <a:ext cx="82087" cy="286495"/>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4" h="59344">
                          <a:moveTo>
                            <a:pt x="1660" y="0"/>
                          </a:moveTo>
                          <a:lnTo>
                            <a:pt x="28614" y="10188"/>
                          </a:lnTo>
                          <a:cubicBezTo>
                            <a:pt x="28285" y="26738"/>
                            <a:pt x="26295" y="42794"/>
                            <a:pt x="25966" y="59344"/>
                          </a:cubicBezTo>
                          <a:lnTo>
                            <a:pt x="0" y="50158"/>
                          </a:lnTo>
                          <a:cubicBezTo>
                            <a:pt x="553" y="33439"/>
                            <a:pt x="1107" y="16719"/>
                            <a:pt x="16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266"/>
                    <p:cNvSpPr/>
                    <p:nvPr/>
                  </p:nvSpPr>
                  <p:spPr>
                    <a:xfrm rot="14350548" flipH="1">
                      <a:off x="10554157" y="5617356"/>
                      <a:ext cx="90616" cy="595193"/>
                    </a:xfrm>
                    <a:custGeom>
                      <a:avLst/>
                      <a:gdLst>
                        <a:gd name="connsiteX0" fmla="*/ 0 w 34350"/>
                        <a:gd name="connsiteY0" fmla="*/ 0 h 45719"/>
                        <a:gd name="connsiteX1" fmla="*/ 34350 w 34350"/>
                        <a:gd name="connsiteY1" fmla="*/ 0 h 45719"/>
                        <a:gd name="connsiteX2" fmla="*/ 34350 w 34350"/>
                        <a:gd name="connsiteY2" fmla="*/ 45719 h 45719"/>
                        <a:gd name="connsiteX3" fmla="*/ 0 w 34350"/>
                        <a:gd name="connsiteY3" fmla="*/ 45719 h 45719"/>
                        <a:gd name="connsiteX4" fmla="*/ 0 w 34350"/>
                        <a:gd name="connsiteY4" fmla="*/ 0 h 45719"/>
                        <a:gd name="connsiteX0" fmla="*/ 0 w 39113"/>
                        <a:gd name="connsiteY0" fmla="*/ 0 h 64769"/>
                        <a:gd name="connsiteX1" fmla="*/ 34350 w 39113"/>
                        <a:gd name="connsiteY1" fmla="*/ 0 h 64769"/>
                        <a:gd name="connsiteX2" fmla="*/ 39113 w 39113"/>
                        <a:gd name="connsiteY2" fmla="*/ 64769 h 64769"/>
                        <a:gd name="connsiteX3" fmla="*/ 0 w 39113"/>
                        <a:gd name="connsiteY3" fmla="*/ 45719 h 64769"/>
                        <a:gd name="connsiteX4" fmla="*/ 0 w 39113"/>
                        <a:gd name="connsiteY4" fmla="*/ 0 h 64769"/>
                        <a:gd name="connsiteX0" fmla="*/ 0 w 34350"/>
                        <a:gd name="connsiteY0" fmla="*/ 0 h 57373"/>
                        <a:gd name="connsiteX1" fmla="*/ 34350 w 34350"/>
                        <a:gd name="connsiteY1" fmla="*/ 0 h 57373"/>
                        <a:gd name="connsiteX2" fmla="*/ 30074 w 34350"/>
                        <a:gd name="connsiteY2" fmla="*/ 57373 h 57373"/>
                        <a:gd name="connsiteX3" fmla="*/ 0 w 34350"/>
                        <a:gd name="connsiteY3" fmla="*/ 45719 h 57373"/>
                        <a:gd name="connsiteX4" fmla="*/ 0 w 34350"/>
                        <a:gd name="connsiteY4" fmla="*/ 0 h 57373"/>
                        <a:gd name="connsiteX0" fmla="*/ 0 w 30074"/>
                        <a:gd name="connsiteY0" fmla="*/ 0 h 57373"/>
                        <a:gd name="connsiteX1" fmla="*/ 27776 w 30074"/>
                        <a:gd name="connsiteY1" fmla="*/ 11505 h 57373"/>
                        <a:gd name="connsiteX2" fmla="*/ 30074 w 30074"/>
                        <a:gd name="connsiteY2" fmla="*/ 57373 h 57373"/>
                        <a:gd name="connsiteX3" fmla="*/ 0 w 30074"/>
                        <a:gd name="connsiteY3" fmla="*/ 45719 h 57373"/>
                        <a:gd name="connsiteX4" fmla="*/ 0 w 30074"/>
                        <a:gd name="connsiteY4" fmla="*/ 0 h 57373"/>
                        <a:gd name="connsiteX0" fmla="*/ 0 w 27776"/>
                        <a:gd name="connsiteY0" fmla="*/ 0 h 59016"/>
                        <a:gd name="connsiteX1" fmla="*/ 27776 w 27776"/>
                        <a:gd name="connsiteY1" fmla="*/ 11505 h 59016"/>
                        <a:gd name="connsiteX2" fmla="*/ 27609 w 27776"/>
                        <a:gd name="connsiteY2" fmla="*/ 59016 h 59016"/>
                        <a:gd name="connsiteX3" fmla="*/ 0 w 27776"/>
                        <a:gd name="connsiteY3" fmla="*/ 45719 h 59016"/>
                        <a:gd name="connsiteX4" fmla="*/ 0 w 27776"/>
                        <a:gd name="connsiteY4" fmla="*/ 0 h 59016"/>
                        <a:gd name="connsiteX0" fmla="*/ 0 w 27611"/>
                        <a:gd name="connsiteY0" fmla="*/ 0 h 59016"/>
                        <a:gd name="connsiteX1" fmla="*/ 26954 w 27611"/>
                        <a:gd name="connsiteY1" fmla="*/ 15614 h 59016"/>
                        <a:gd name="connsiteX2" fmla="*/ 27609 w 27611"/>
                        <a:gd name="connsiteY2" fmla="*/ 59016 h 59016"/>
                        <a:gd name="connsiteX3" fmla="*/ 0 w 27611"/>
                        <a:gd name="connsiteY3" fmla="*/ 45719 h 59016"/>
                        <a:gd name="connsiteX4" fmla="*/ 0 w 27611"/>
                        <a:gd name="connsiteY4" fmla="*/ 0 h 59016"/>
                        <a:gd name="connsiteX0" fmla="*/ 0 w 26954"/>
                        <a:gd name="connsiteY0" fmla="*/ 0 h 61481"/>
                        <a:gd name="connsiteX1" fmla="*/ 26954 w 26954"/>
                        <a:gd name="connsiteY1" fmla="*/ 15614 h 61481"/>
                        <a:gd name="connsiteX2" fmla="*/ 25966 w 26954"/>
                        <a:gd name="connsiteY2" fmla="*/ 61481 h 61481"/>
                        <a:gd name="connsiteX3" fmla="*/ 0 w 26954"/>
                        <a:gd name="connsiteY3" fmla="*/ 45719 h 61481"/>
                        <a:gd name="connsiteX4" fmla="*/ 0 w 26954"/>
                        <a:gd name="connsiteY4" fmla="*/ 0 h 61481"/>
                        <a:gd name="connsiteX0" fmla="*/ 0 w 27611"/>
                        <a:gd name="connsiteY0" fmla="*/ 0 h 58194"/>
                        <a:gd name="connsiteX1" fmla="*/ 26954 w 27611"/>
                        <a:gd name="connsiteY1" fmla="*/ 15614 h 58194"/>
                        <a:gd name="connsiteX2" fmla="*/ 27609 w 27611"/>
                        <a:gd name="connsiteY2" fmla="*/ 58194 h 58194"/>
                        <a:gd name="connsiteX3" fmla="*/ 0 w 27611"/>
                        <a:gd name="connsiteY3" fmla="*/ 45719 h 58194"/>
                        <a:gd name="connsiteX4" fmla="*/ 0 w 27611"/>
                        <a:gd name="connsiteY4" fmla="*/ 0 h 58194"/>
                        <a:gd name="connsiteX0" fmla="*/ 0 w 26954"/>
                        <a:gd name="connsiteY0" fmla="*/ 0 h 59016"/>
                        <a:gd name="connsiteX1" fmla="*/ 26954 w 26954"/>
                        <a:gd name="connsiteY1" fmla="*/ 15614 h 59016"/>
                        <a:gd name="connsiteX2" fmla="*/ 25144 w 26954"/>
                        <a:gd name="connsiteY2" fmla="*/ 59016 h 59016"/>
                        <a:gd name="connsiteX3" fmla="*/ 0 w 26954"/>
                        <a:gd name="connsiteY3" fmla="*/ 45719 h 59016"/>
                        <a:gd name="connsiteX4" fmla="*/ 0 w 26954"/>
                        <a:gd name="connsiteY4" fmla="*/ 0 h 59016"/>
                        <a:gd name="connsiteX0" fmla="*/ 0 w 26954"/>
                        <a:gd name="connsiteY0" fmla="*/ 0 h 59016"/>
                        <a:gd name="connsiteX1" fmla="*/ 26954 w 26954"/>
                        <a:gd name="connsiteY1" fmla="*/ 15614 h 59016"/>
                        <a:gd name="connsiteX2" fmla="*/ 26788 w 26954"/>
                        <a:gd name="connsiteY2" fmla="*/ 59016 h 59016"/>
                        <a:gd name="connsiteX3" fmla="*/ 0 w 26954"/>
                        <a:gd name="connsiteY3" fmla="*/ 45719 h 59016"/>
                        <a:gd name="connsiteX4" fmla="*/ 0 w 26954"/>
                        <a:gd name="connsiteY4" fmla="*/ 0 h 59016"/>
                        <a:gd name="connsiteX0" fmla="*/ 0 w 26954"/>
                        <a:gd name="connsiteY0" fmla="*/ 0 h 59838"/>
                        <a:gd name="connsiteX1" fmla="*/ 26954 w 26954"/>
                        <a:gd name="connsiteY1" fmla="*/ 15614 h 59838"/>
                        <a:gd name="connsiteX2" fmla="*/ 25966 w 26954"/>
                        <a:gd name="connsiteY2" fmla="*/ 59838 h 59838"/>
                        <a:gd name="connsiteX3" fmla="*/ 0 w 26954"/>
                        <a:gd name="connsiteY3" fmla="*/ 45719 h 59838"/>
                        <a:gd name="connsiteX4" fmla="*/ 0 w 2695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31934"/>
                        <a:gd name="connsiteY0" fmla="*/ 0 h 59838"/>
                        <a:gd name="connsiteX1" fmla="*/ 31934 w 31934"/>
                        <a:gd name="connsiteY1" fmla="*/ 12161 h 59838"/>
                        <a:gd name="connsiteX2" fmla="*/ 25966 w 31934"/>
                        <a:gd name="connsiteY2" fmla="*/ 59838 h 59838"/>
                        <a:gd name="connsiteX3" fmla="*/ 0 w 31934"/>
                        <a:gd name="connsiteY3" fmla="*/ 45719 h 59838"/>
                        <a:gd name="connsiteX4" fmla="*/ 0 w 31934"/>
                        <a:gd name="connsiteY4" fmla="*/ 0 h 59838"/>
                        <a:gd name="connsiteX0" fmla="*/ 0 w 26954"/>
                        <a:gd name="connsiteY0" fmla="*/ 0 h 59838"/>
                        <a:gd name="connsiteX1" fmla="*/ 26954 w 26954"/>
                        <a:gd name="connsiteY1" fmla="*/ 10188 h 59838"/>
                        <a:gd name="connsiteX2" fmla="*/ 25966 w 26954"/>
                        <a:gd name="connsiteY2" fmla="*/ 59838 h 59838"/>
                        <a:gd name="connsiteX3" fmla="*/ 0 w 26954"/>
                        <a:gd name="connsiteY3" fmla="*/ 45719 h 59838"/>
                        <a:gd name="connsiteX4" fmla="*/ 0 w 26954"/>
                        <a:gd name="connsiteY4" fmla="*/ 0 h 59838"/>
                        <a:gd name="connsiteX0" fmla="*/ 0 w 26954"/>
                        <a:gd name="connsiteY0" fmla="*/ 0 h 69703"/>
                        <a:gd name="connsiteX1" fmla="*/ 26954 w 26954"/>
                        <a:gd name="connsiteY1" fmla="*/ 10188 h 69703"/>
                        <a:gd name="connsiteX2" fmla="*/ 25966 w 26954"/>
                        <a:gd name="connsiteY2" fmla="*/ 69703 h 69703"/>
                        <a:gd name="connsiteX3" fmla="*/ 0 w 26954"/>
                        <a:gd name="connsiteY3" fmla="*/ 45719 h 69703"/>
                        <a:gd name="connsiteX4" fmla="*/ 0 w 26954"/>
                        <a:gd name="connsiteY4" fmla="*/ 0 h 69703"/>
                        <a:gd name="connsiteX0" fmla="*/ 1660 w 28614"/>
                        <a:gd name="connsiteY0" fmla="*/ 0 h 69703"/>
                        <a:gd name="connsiteX1" fmla="*/ 28614 w 28614"/>
                        <a:gd name="connsiteY1" fmla="*/ 10188 h 69703"/>
                        <a:gd name="connsiteX2" fmla="*/ 27626 w 28614"/>
                        <a:gd name="connsiteY2" fmla="*/ 69703 h 69703"/>
                        <a:gd name="connsiteX3" fmla="*/ 0 w 28614"/>
                        <a:gd name="connsiteY3" fmla="*/ 50158 h 69703"/>
                        <a:gd name="connsiteX4" fmla="*/ 1660 w 28614"/>
                        <a:gd name="connsiteY4" fmla="*/ 0 h 69703"/>
                        <a:gd name="connsiteX0" fmla="*/ 1660 w 28614"/>
                        <a:gd name="connsiteY0" fmla="*/ 0 h 58358"/>
                        <a:gd name="connsiteX1" fmla="*/ 28614 w 28614"/>
                        <a:gd name="connsiteY1" fmla="*/ 10188 h 58358"/>
                        <a:gd name="connsiteX2" fmla="*/ 26796 w 28614"/>
                        <a:gd name="connsiteY2" fmla="*/ 58358 h 58358"/>
                        <a:gd name="connsiteX3" fmla="*/ 0 w 28614"/>
                        <a:gd name="connsiteY3" fmla="*/ 50158 h 58358"/>
                        <a:gd name="connsiteX4" fmla="*/ 1660 w 28614"/>
                        <a:gd name="connsiteY4" fmla="*/ 0 h 58358"/>
                        <a:gd name="connsiteX0" fmla="*/ 1660 w 28614"/>
                        <a:gd name="connsiteY0" fmla="*/ 0 h 59344"/>
                        <a:gd name="connsiteX1" fmla="*/ 28614 w 28614"/>
                        <a:gd name="connsiteY1" fmla="*/ 10188 h 59344"/>
                        <a:gd name="connsiteX2" fmla="*/ 25966 w 28614"/>
                        <a:gd name="connsiteY2" fmla="*/ 59344 h 59344"/>
                        <a:gd name="connsiteX3" fmla="*/ 0 w 28614"/>
                        <a:gd name="connsiteY3" fmla="*/ 50158 h 59344"/>
                        <a:gd name="connsiteX4" fmla="*/ 1660 w 28614"/>
                        <a:gd name="connsiteY4" fmla="*/ 0 h 59344"/>
                        <a:gd name="connsiteX0" fmla="*/ 2936 w 28614"/>
                        <a:gd name="connsiteY0" fmla="*/ 0 h 58073"/>
                        <a:gd name="connsiteX1" fmla="*/ 28614 w 28614"/>
                        <a:gd name="connsiteY1" fmla="*/ 8917 h 58073"/>
                        <a:gd name="connsiteX2" fmla="*/ 25966 w 28614"/>
                        <a:gd name="connsiteY2" fmla="*/ 58073 h 58073"/>
                        <a:gd name="connsiteX3" fmla="*/ 0 w 28614"/>
                        <a:gd name="connsiteY3" fmla="*/ 48887 h 58073"/>
                        <a:gd name="connsiteX4" fmla="*/ 2936 w 28614"/>
                        <a:gd name="connsiteY4" fmla="*/ 0 h 58073"/>
                        <a:gd name="connsiteX0" fmla="*/ 2936 w 28614"/>
                        <a:gd name="connsiteY0" fmla="*/ 0 h 123287"/>
                        <a:gd name="connsiteX1" fmla="*/ 28614 w 28614"/>
                        <a:gd name="connsiteY1" fmla="*/ 8917 h 123287"/>
                        <a:gd name="connsiteX2" fmla="*/ 21855 w 28614"/>
                        <a:gd name="connsiteY2" fmla="*/ 123287 h 123287"/>
                        <a:gd name="connsiteX3" fmla="*/ 0 w 28614"/>
                        <a:gd name="connsiteY3" fmla="*/ 48887 h 123287"/>
                        <a:gd name="connsiteX4" fmla="*/ 2936 w 28614"/>
                        <a:gd name="connsiteY4" fmla="*/ 0 h 123287"/>
                        <a:gd name="connsiteX0" fmla="*/ 5909 w 31587"/>
                        <a:gd name="connsiteY0" fmla="*/ 0 h 123287"/>
                        <a:gd name="connsiteX1" fmla="*/ 31587 w 31587"/>
                        <a:gd name="connsiteY1" fmla="*/ 8917 h 123287"/>
                        <a:gd name="connsiteX2" fmla="*/ 24828 w 31587"/>
                        <a:gd name="connsiteY2" fmla="*/ 123287 h 123287"/>
                        <a:gd name="connsiteX3" fmla="*/ 0 w 31587"/>
                        <a:gd name="connsiteY3" fmla="*/ 114272 h 123287"/>
                        <a:gd name="connsiteX4" fmla="*/ 5909 w 31587"/>
                        <a:gd name="connsiteY4" fmla="*/ 0 h 123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7" h="123287">
                          <a:moveTo>
                            <a:pt x="5909" y="0"/>
                          </a:moveTo>
                          <a:lnTo>
                            <a:pt x="31587" y="8917"/>
                          </a:lnTo>
                          <a:cubicBezTo>
                            <a:pt x="31258" y="25467"/>
                            <a:pt x="25157" y="106737"/>
                            <a:pt x="24828" y="123287"/>
                          </a:cubicBezTo>
                          <a:lnTo>
                            <a:pt x="0" y="114272"/>
                          </a:lnTo>
                          <a:cubicBezTo>
                            <a:pt x="553" y="97553"/>
                            <a:pt x="5356" y="16719"/>
                            <a:pt x="59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sp>
          <p:nvSpPr>
            <p:cNvPr id="7" name="Rectangle 6"/>
            <p:cNvSpPr/>
            <p:nvPr/>
          </p:nvSpPr>
          <p:spPr>
            <a:xfrm>
              <a:off x="4908884" y="2121451"/>
              <a:ext cx="2561763" cy="307777"/>
            </a:xfrm>
            <a:prstGeom prst="rect">
              <a:avLst/>
            </a:prstGeom>
          </p:spPr>
          <p:txBody>
            <a:bodyPr wrap="square" lIns="0" tIns="0" rIns="0" bIns="0">
              <a:spAutoFit/>
            </a:bodyPr>
            <a:lstStyle/>
            <a:p>
              <a:pPr algn="r"/>
              <a:r>
                <a:rPr lang="en-US" sz="2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code</a:t>
              </a:r>
            </a:p>
          </p:txBody>
        </p:sp>
        <p:sp>
          <p:nvSpPr>
            <p:cNvPr id="8" name="Rectangle 7"/>
            <p:cNvSpPr/>
            <p:nvPr/>
          </p:nvSpPr>
          <p:spPr>
            <a:xfrm>
              <a:off x="4908884" y="2702181"/>
              <a:ext cx="2561763" cy="307777"/>
            </a:xfrm>
            <a:prstGeom prst="rect">
              <a:avLst/>
            </a:prstGeom>
          </p:spPr>
          <p:txBody>
            <a:bodyPr wrap="square" lIns="0" tIns="0" rIns="0" bIns="0">
              <a:spAutoFit/>
            </a:bodyPr>
            <a:lstStyle/>
            <a:p>
              <a:pPr algn="r"/>
              <a:r>
                <a:rPr lang="en-US" sz="2000" dirty="0">
                  <a:ea typeface="Amazon Ember" panose="020B0603020204020204" pitchFamily="34" charset="0"/>
                  <a:cs typeface="Amazon Ember" panose="020B0603020204020204" pitchFamily="34" charset="0"/>
                </a:rPr>
                <a:t>HTTP server</a:t>
              </a:r>
            </a:p>
          </p:txBody>
        </p:sp>
        <p:sp>
          <p:nvSpPr>
            <p:cNvPr id="9" name="Rectangle 8"/>
            <p:cNvSpPr/>
            <p:nvPr/>
          </p:nvSpPr>
          <p:spPr>
            <a:xfrm>
              <a:off x="4908884" y="3282911"/>
              <a:ext cx="2561763" cy="307777"/>
            </a:xfrm>
            <a:prstGeom prst="rect">
              <a:avLst/>
            </a:prstGeom>
          </p:spPr>
          <p:txBody>
            <a:bodyPr wrap="square" lIns="0" tIns="0" rIns="0" bIns="0">
              <a:spAutoFit/>
            </a:bodyPr>
            <a:lstStyle/>
            <a:p>
              <a:pPr algn="r"/>
              <a:r>
                <a:rPr lang="en-US" sz="2000" dirty="0">
                  <a:ea typeface="Amazon Ember" panose="020B0603020204020204" pitchFamily="34" charset="0"/>
                  <a:cs typeface="Amazon Ember" panose="020B0603020204020204" pitchFamily="34" charset="0"/>
                </a:rPr>
                <a:t>Application server</a:t>
              </a:r>
            </a:p>
          </p:txBody>
        </p:sp>
        <p:sp>
          <p:nvSpPr>
            <p:cNvPr id="10" name="Rectangle 9"/>
            <p:cNvSpPr/>
            <p:nvPr/>
          </p:nvSpPr>
          <p:spPr>
            <a:xfrm>
              <a:off x="4908884" y="3863641"/>
              <a:ext cx="2690081" cy="307777"/>
            </a:xfrm>
            <a:prstGeom prst="rect">
              <a:avLst/>
            </a:prstGeom>
          </p:spPr>
          <p:txBody>
            <a:bodyPr wrap="square" lIns="0" tIns="0" rIns="0" bIns="0">
              <a:spAutoFit/>
            </a:bodyPr>
            <a:lstStyle/>
            <a:p>
              <a:pPr algn="r"/>
              <a:r>
                <a:rPr lang="en-US" sz="2000" dirty="0">
                  <a:ea typeface="Amazon Ember" panose="020B0603020204020204" pitchFamily="34" charset="0"/>
                  <a:cs typeface="Amazon Ember" panose="020B0603020204020204" pitchFamily="34" charset="0"/>
                </a:rPr>
                <a:t>Language interpreter</a:t>
              </a:r>
            </a:p>
          </p:txBody>
        </p:sp>
        <p:sp>
          <p:nvSpPr>
            <p:cNvPr id="11" name="Rectangle 10"/>
            <p:cNvSpPr/>
            <p:nvPr/>
          </p:nvSpPr>
          <p:spPr>
            <a:xfrm>
              <a:off x="4908884" y="4444371"/>
              <a:ext cx="2561763" cy="307777"/>
            </a:xfrm>
            <a:prstGeom prst="rect">
              <a:avLst/>
            </a:prstGeom>
          </p:spPr>
          <p:txBody>
            <a:bodyPr wrap="square" lIns="0" tIns="0" rIns="0" bIns="0">
              <a:spAutoFit/>
            </a:bodyPr>
            <a:lstStyle/>
            <a:p>
              <a:pPr algn="r"/>
              <a:r>
                <a:rPr lang="en-US" sz="2000" dirty="0">
                  <a:ea typeface="Amazon Ember" panose="020B0603020204020204" pitchFamily="34" charset="0"/>
                  <a:cs typeface="Amazon Ember" panose="020B0603020204020204" pitchFamily="34" charset="0"/>
                </a:rPr>
                <a:t>Operating system</a:t>
              </a:r>
            </a:p>
          </p:txBody>
        </p:sp>
        <p:sp>
          <p:nvSpPr>
            <p:cNvPr id="12" name="Rectangle 11"/>
            <p:cNvSpPr/>
            <p:nvPr/>
          </p:nvSpPr>
          <p:spPr>
            <a:xfrm>
              <a:off x="4908884" y="4980498"/>
              <a:ext cx="2561763" cy="307777"/>
            </a:xfrm>
            <a:prstGeom prst="rect">
              <a:avLst/>
            </a:prstGeom>
          </p:spPr>
          <p:txBody>
            <a:bodyPr wrap="square" lIns="0" tIns="0" rIns="0" bIns="0">
              <a:spAutoFit/>
            </a:bodyPr>
            <a:lstStyle/>
            <a:p>
              <a:pPr algn="r"/>
              <a:r>
                <a:rPr lang="en-US" sz="2000" dirty="0">
                  <a:ea typeface="Amazon Ember" panose="020B0603020204020204" pitchFamily="34" charset="0"/>
                  <a:cs typeface="Amazon Ember" panose="020B0603020204020204" pitchFamily="34" charset="0"/>
                </a:rPr>
                <a:t>Host</a:t>
              </a:r>
            </a:p>
          </p:txBody>
        </p:sp>
        <p:grpSp>
          <p:nvGrpSpPr>
            <p:cNvPr id="13" name="Group 12"/>
            <p:cNvGrpSpPr/>
            <p:nvPr/>
          </p:nvGrpSpPr>
          <p:grpSpPr>
            <a:xfrm>
              <a:off x="4572924" y="2121451"/>
              <a:ext cx="592296" cy="309953"/>
              <a:chOff x="4255417" y="2121451"/>
              <a:chExt cx="592296" cy="309953"/>
            </a:xfrm>
          </p:grpSpPr>
          <p:cxnSp>
            <p:nvCxnSpPr>
              <p:cNvPr id="36" name="Straight Connector 35"/>
              <p:cNvCxnSpPr/>
              <p:nvPr/>
            </p:nvCxnSpPr>
            <p:spPr>
              <a:xfrm rot="5400000">
                <a:off x="4410394" y="2121452"/>
                <a:ext cx="0" cy="309953"/>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4565371" y="2121451"/>
                <a:ext cx="282342" cy="309953"/>
                <a:chOff x="4565371" y="2121451"/>
                <a:chExt cx="282342" cy="309953"/>
              </a:xfrm>
            </p:grpSpPr>
            <p:cxnSp>
              <p:nvCxnSpPr>
                <p:cNvPr id="38" name="Straight Connector 37"/>
                <p:cNvCxnSpPr/>
                <p:nvPr/>
              </p:nvCxnSpPr>
              <p:spPr>
                <a:xfrm>
                  <a:off x="4565371" y="2121451"/>
                  <a:ext cx="0" cy="30995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565371" y="2121451"/>
                  <a:ext cx="28234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565371" y="2431404"/>
                  <a:ext cx="282342"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4572924" y="2840680"/>
              <a:ext cx="592296" cy="2322921"/>
              <a:chOff x="4255417" y="2840680"/>
              <a:chExt cx="592296" cy="2322921"/>
            </a:xfrm>
          </p:grpSpPr>
          <p:cxnSp>
            <p:nvCxnSpPr>
              <p:cNvPr id="32" name="Straight Connector 31"/>
              <p:cNvCxnSpPr/>
              <p:nvPr/>
            </p:nvCxnSpPr>
            <p:spPr>
              <a:xfrm>
                <a:off x="4565371" y="2841697"/>
                <a:ext cx="0" cy="232190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565371" y="2840680"/>
                <a:ext cx="2823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4565371" y="5163601"/>
                <a:ext cx="2823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4410394" y="3847673"/>
                <a:ext cx="0" cy="30995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838200" y="1982951"/>
              <a:ext cx="3478756" cy="738664"/>
            </a:xfrm>
            <a:prstGeom prst="rect">
              <a:avLst/>
            </a:prstGeom>
          </p:spPr>
          <p:txBody>
            <a:bodyPr wrap="square" lIns="0" tIns="0" rIns="0" bIns="0">
              <a:spAutoFit/>
            </a:bodyPr>
            <a:lstStyle/>
            <a:p>
              <a:pPr algn="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Focus on building</a:t>
              </a:r>
            </a:p>
            <a:p>
              <a:pPr algn="r"/>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16" name="Rectangle 15"/>
            <p:cNvSpPr/>
            <p:nvPr/>
          </p:nvSpPr>
          <p:spPr>
            <a:xfrm>
              <a:off x="838200" y="3725141"/>
              <a:ext cx="3478756" cy="738664"/>
            </a:xfrm>
            <a:prstGeom prst="rect">
              <a:avLst/>
            </a:prstGeom>
          </p:spPr>
          <p:txBody>
            <a:bodyPr wrap="square" lIns="0" tIns="0" rIns="0" bIns="0">
              <a:spAutoFit/>
            </a:bodyPr>
            <a:lstStyle/>
            <a:p>
              <a:pPr algn="r"/>
              <a:r>
                <a:rPr lang="en-US" sz="2400" dirty="0">
                  <a:latin typeface="Amazon Ember" panose="020B0603020204020204" pitchFamily="34" charset="0"/>
                  <a:ea typeface="Amazon Ember" panose="020B0603020204020204" pitchFamily="34" charset="0"/>
                  <a:cs typeface="Amazon Ember" panose="020B0603020204020204" pitchFamily="34" charset="0"/>
                </a:rPr>
                <a:t>Installed and configured</a:t>
              </a:r>
            </a:p>
            <a:p>
              <a:pPr algn="r"/>
              <a:r>
                <a:rPr lang="en-US" sz="2400" dirty="0">
                  <a:latin typeface="Amazon Ember" panose="020B0603020204020204" pitchFamily="34" charset="0"/>
                  <a:ea typeface="Amazon Ember" panose="020B0603020204020204" pitchFamily="34" charset="0"/>
                  <a:cs typeface="Amazon Ember" panose="020B0603020204020204" pitchFamily="34" charset="0"/>
                </a:rPr>
                <a:t>by AWS</a:t>
              </a:r>
            </a:p>
          </p:txBody>
        </p:sp>
        <p:grpSp>
          <p:nvGrpSpPr>
            <p:cNvPr id="17" name="Group 16"/>
            <p:cNvGrpSpPr/>
            <p:nvPr/>
          </p:nvGrpSpPr>
          <p:grpSpPr>
            <a:xfrm>
              <a:off x="7598965" y="2259950"/>
              <a:ext cx="2392210" cy="2865145"/>
              <a:chOff x="7598965" y="2259950"/>
              <a:chExt cx="2392210" cy="2865145"/>
            </a:xfrm>
          </p:grpSpPr>
          <p:grpSp>
            <p:nvGrpSpPr>
              <p:cNvPr id="18" name="Group 17"/>
              <p:cNvGrpSpPr/>
              <p:nvPr/>
            </p:nvGrpSpPr>
            <p:grpSpPr>
              <a:xfrm>
                <a:off x="7598965" y="2259950"/>
                <a:ext cx="2392210" cy="388766"/>
                <a:chOff x="7598965" y="2259950"/>
                <a:chExt cx="2392210" cy="388766"/>
              </a:xfrm>
            </p:grpSpPr>
            <p:cxnSp>
              <p:nvCxnSpPr>
                <p:cNvPr id="29" name="Straight Connector 28"/>
                <p:cNvCxnSpPr/>
                <p:nvPr/>
              </p:nvCxnSpPr>
              <p:spPr>
                <a:xfrm>
                  <a:off x="8537758" y="2259950"/>
                  <a:ext cx="0" cy="388766"/>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8537758" y="2648716"/>
                  <a:ext cx="1453417" cy="0"/>
                </a:xfrm>
                <a:prstGeom prst="line">
                  <a:avLst/>
                </a:prstGeom>
                <a:ln w="1270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7598965" y="2259952"/>
                  <a:ext cx="938793" cy="0"/>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7598965" y="2840680"/>
                <a:ext cx="1907892" cy="371438"/>
                <a:chOff x="7598965" y="2840680"/>
                <a:chExt cx="1907892" cy="371438"/>
              </a:xfrm>
            </p:grpSpPr>
            <p:cxnSp>
              <p:nvCxnSpPr>
                <p:cNvPr id="26" name="Straight Connector 25"/>
                <p:cNvCxnSpPr/>
                <p:nvPr/>
              </p:nvCxnSpPr>
              <p:spPr>
                <a:xfrm>
                  <a:off x="8537758" y="2841626"/>
                  <a:ext cx="0" cy="37049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8537759" y="3212118"/>
                  <a:ext cx="969098" cy="0"/>
                </a:xfrm>
                <a:prstGeom prst="line">
                  <a:avLst/>
                </a:prstGeom>
                <a:ln w="12700">
                  <a:solidFill>
                    <a:schemeClr val="accent4"/>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598965" y="2840680"/>
                  <a:ext cx="938793"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8537758" y="3422356"/>
                <a:ext cx="0" cy="29792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537759" y="3720278"/>
                <a:ext cx="726707" cy="0"/>
              </a:xfrm>
              <a:prstGeom prst="line">
                <a:avLst/>
              </a:prstGeom>
              <a:ln w="12700">
                <a:solidFill>
                  <a:schemeClr val="accent4"/>
                </a:solidFill>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598965" y="3421410"/>
                <a:ext cx="938793"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598965" y="4002140"/>
                <a:ext cx="2236343" cy="0"/>
              </a:xfrm>
              <a:prstGeom prst="line">
                <a:avLst/>
              </a:prstGeom>
              <a:ln w="12700">
                <a:solidFill>
                  <a:schemeClr val="accent4"/>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598965" y="5125095"/>
                <a:ext cx="1907892" cy="0"/>
              </a:xfrm>
              <a:prstGeom prst="line">
                <a:avLst/>
              </a:prstGeom>
              <a:ln w="12700">
                <a:solidFill>
                  <a:schemeClr val="accent4"/>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598965" y="4582870"/>
                <a:ext cx="1907892" cy="0"/>
              </a:xfrm>
              <a:prstGeom prst="line">
                <a:avLst/>
              </a:prstGeom>
              <a:ln w="12700">
                <a:solidFill>
                  <a:schemeClr val="accent4"/>
                </a:solidFill>
                <a:headEnd type="oval"/>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a:xfrm>
            <a:off x="838198" y="5364263"/>
            <a:ext cx="10515601" cy="5656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9" name="Group 58"/>
          <p:cNvGrpSpPr/>
          <p:nvPr/>
        </p:nvGrpSpPr>
        <p:grpSpPr>
          <a:xfrm>
            <a:off x="1890794" y="5445390"/>
            <a:ext cx="9123394" cy="738664"/>
            <a:chOff x="878637" y="5539730"/>
            <a:chExt cx="7961717" cy="738664"/>
          </a:xfrm>
        </p:grpSpPr>
        <p:sp>
          <p:nvSpPr>
            <p:cNvPr id="60" name="Rectangle 59"/>
            <p:cNvSpPr/>
            <p:nvPr/>
          </p:nvSpPr>
          <p:spPr>
            <a:xfrm>
              <a:off x="878637" y="5556741"/>
              <a:ext cx="2139978" cy="369332"/>
            </a:xfrm>
            <a:prstGeom prst="rect">
              <a:avLst/>
            </a:prstGeom>
          </p:spPr>
          <p:txBody>
            <a:bodyPr wrap="square" lIns="0" tIns="0" rIns="0" bIns="0">
              <a:spAutoFit/>
            </a:bodyPr>
            <a:lstStyle/>
            <a:p>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Provided by you</a:t>
              </a:r>
            </a:p>
          </p:txBody>
        </p:sp>
        <p:sp>
          <p:nvSpPr>
            <p:cNvPr id="61" name="Rectangle 60"/>
            <p:cNvSpPr/>
            <p:nvPr/>
          </p:nvSpPr>
          <p:spPr>
            <a:xfrm>
              <a:off x="3556853" y="5539730"/>
              <a:ext cx="5283501" cy="738664"/>
            </a:xfrm>
            <a:prstGeom prst="rect">
              <a:avLst/>
            </a:prstGeom>
          </p:spPr>
          <p:txBody>
            <a:bodyPr wrap="square" lIns="0" tIns="0" rIns="0" bIns="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Provided and managed by Elastic Beanstalk</a:t>
              </a:r>
            </a:p>
          </p:txBody>
        </p:sp>
      </p:grpSp>
    </p:spTree>
    <p:extLst>
      <p:ext uri="{BB962C8B-B14F-4D97-AF65-F5344CB8AC3E}">
        <p14:creationId xmlns:p14="http://schemas.microsoft.com/office/powerpoint/2010/main" val="28014553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Sample Question</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18</a:t>
            </a:fld>
            <a:endParaRPr lang="en-US"/>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23" name="Rectangle 22">
            <a:extLst>
              <a:ext uri="{FF2B5EF4-FFF2-40B4-BE49-F238E27FC236}">
                <a16:creationId xmlns:a16="http://schemas.microsoft.com/office/drawing/2014/main" id="{13117381-8626-BA43-8D08-0B3173A1CBBD}"/>
              </a:ext>
            </a:extLst>
          </p:cNvPr>
          <p:cNvSpPr/>
          <p:nvPr/>
        </p:nvSpPr>
        <p:spPr>
          <a:xfrm>
            <a:off x="6517448" y="1778485"/>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Elastic </a:t>
            </a: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Beanstalk can create a web server environment with several resources. (Choose four answers.)</a:t>
            </a:r>
          </a:p>
        </p:txBody>
      </p:sp>
      <p:sp>
        <p:nvSpPr>
          <p:cNvPr id="24" name="Round Diagonal Corner Rectangle 23"/>
          <p:cNvSpPr/>
          <p:nvPr/>
        </p:nvSpPr>
        <p:spPr>
          <a:xfrm>
            <a:off x="813284" y="1527568"/>
            <a:ext cx="4838703" cy="3977631"/>
          </a:xfrm>
          <a:prstGeom prst="round2DiagRect">
            <a:avLst>
              <a:gd name="adj1" fmla="val 8286"/>
              <a:gd name="adj2"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24"/>
          <p:cNvSpPr/>
          <p:nvPr/>
        </p:nvSpPr>
        <p:spPr>
          <a:xfrm>
            <a:off x="2042159" y="2615569"/>
            <a:ext cx="2430780" cy="243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a:extLst>
              <a:ext uri="{FF2B5EF4-FFF2-40B4-BE49-F238E27FC236}">
                <a16:creationId xmlns:a16="http://schemas.microsoft.com/office/drawing/2014/main" id="{112786E9-DC21-4288-A55A-8C4C9D7FF356}"/>
              </a:ext>
            </a:extLst>
          </p:cNvPr>
          <p:cNvSpPr/>
          <p:nvPr/>
        </p:nvSpPr>
        <p:spPr>
          <a:xfrm>
            <a:off x="6515098" y="2948269"/>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	S3 bucket</a:t>
            </a:r>
          </a:p>
        </p:txBody>
      </p:sp>
      <p:sp>
        <p:nvSpPr>
          <p:cNvPr id="27" name="Rectangle 26">
            <a:extLst>
              <a:ext uri="{FF2B5EF4-FFF2-40B4-BE49-F238E27FC236}">
                <a16:creationId xmlns:a16="http://schemas.microsoft.com/office/drawing/2014/main" id="{112786E9-DC21-4288-A55A-8C4C9D7FF356}"/>
              </a:ext>
            </a:extLst>
          </p:cNvPr>
          <p:cNvSpPr/>
          <p:nvPr/>
        </p:nvSpPr>
        <p:spPr>
          <a:xfrm>
            <a:off x="6515099" y="3377885"/>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28" name="Rectangle 27">
            <a:extLst>
              <a:ext uri="{FF2B5EF4-FFF2-40B4-BE49-F238E27FC236}">
                <a16:creationId xmlns:a16="http://schemas.microsoft.com/office/drawing/2014/main" id="{112786E9-DC21-4288-A55A-8C4C9D7FF356}"/>
              </a:ext>
            </a:extLst>
          </p:cNvPr>
          <p:cNvSpPr/>
          <p:nvPr/>
        </p:nvSpPr>
        <p:spPr>
          <a:xfrm>
            <a:off x="6515099" y="377453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29" name="Rectangle 28">
            <a:extLst>
              <a:ext uri="{FF2B5EF4-FFF2-40B4-BE49-F238E27FC236}">
                <a16:creationId xmlns:a16="http://schemas.microsoft.com/office/drawing/2014/main" id="{112786E9-DC21-4288-A55A-8C4C9D7FF356}"/>
              </a:ext>
            </a:extLst>
          </p:cNvPr>
          <p:cNvSpPr/>
          <p:nvPr/>
        </p:nvSpPr>
        <p:spPr>
          <a:xfrm>
            <a:off x="6515097" y="4532486"/>
            <a:ext cx="4838701" cy="707886"/>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Lambda</a:t>
            </a:r>
          </a:p>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0" name="Group 29"/>
          <p:cNvGrpSpPr/>
          <p:nvPr/>
        </p:nvGrpSpPr>
        <p:grpSpPr>
          <a:xfrm>
            <a:off x="2714482" y="3360134"/>
            <a:ext cx="1086132" cy="941651"/>
            <a:chOff x="5570538" y="2930525"/>
            <a:chExt cx="346075" cy="300038"/>
          </a:xfrm>
        </p:grpSpPr>
        <p:sp>
          <p:nvSpPr>
            <p:cNvPr id="31" name="Freeform 30"/>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Freeform 31"/>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3" name="Rectangle 32">
            <a:extLst>
              <a:ext uri="{FF2B5EF4-FFF2-40B4-BE49-F238E27FC236}">
                <a16:creationId xmlns:a16="http://schemas.microsoft.com/office/drawing/2014/main" id="{955B573E-17CB-6C41-BFF7-E051D56189A0}"/>
              </a:ext>
            </a:extLst>
          </p:cNvPr>
          <p:cNvSpPr/>
          <p:nvPr/>
        </p:nvSpPr>
        <p:spPr>
          <a:xfrm>
            <a:off x="6517448" y="4530294"/>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Lambda</a:t>
            </a:r>
          </a:p>
        </p:txBody>
      </p:sp>
      <p:sp>
        <p:nvSpPr>
          <p:cNvPr id="34" name="Rectangle 33">
            <a:extLst>
              <a:ext uri="{FF2B5EF4-FFF2-40B4-BE49-F238E27FC236}">
                <a16:creationId xmlns:a16="http://schemas.microsoft.com/office/drawing/2014/main" id="{A495F198-3682-A442-B914-D5D9A7E107C6}"/>
              </a:ext>
            </a:extLst>
          </p:cNvPr>
          <p:cNvSpPr/>
          <p:nvPr/>
        </p:nvSpPr>
        <p:spPr>
          <a:xfrm>
            <a:off x="6515097" y="294851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A.	S3 bucket</a:t>
            </a:r>
          </a:p>
        </p:txBody>
      </p:sp>
      <p:sp>
        <p:nvSpPr>
          <p:cNvPr id="35" name="Rectangle 34">
            <a:extLst>
              <a:ext uri="{FF2B5EF4-FFF2-40B4-BE49-F238E27FC236}">
                <a16:creationId xmlns:a16="http://schemas.microsoft.com/office/drawing/2014/main" id="{75E6951A-735B-7848-A00C-5850D362D673}"/>
              </a:ext>
            </a:extLst>
          </p:cNvPr>
          <p:cNvSpPr/>
          <p:nvPr/>
        </p:nvSpPr>
        <p:spPr>
          <a:xfrm>
            <a:off x="6515096" y="3383465"/>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Load balancer</a:t>
            </a:r>
          </a:p>
        </p:txBody>
      </p:sp>
      <p:sp>
        <p:nvSpPr>
          <p:cNvPr id="36" name="Rectangle 35">
            <a:extLst>
              <a:ext uri="{FF2B5EF4-FFF2-40B4-BE49-F238E27FC236}">
                <a16:creationId xmlns:a16="http://schemas.microsoft.com/office/drawing/2014/main" id="{E0898FEA-3710-8F41-B41B-7633C58FBA19}"/>
              </a:ext>
            </a:extLst>
          </p:cNvPr>
          <p:cNvSpPr/>
          <p:nvPr/>
        </p:nvSpPr>
        <p:spPr>
          <a:xfrm>
            <a:off x="6417433" y="4114869"/>
            <a:ext cx="1691745"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D.	Amazon EC2</a:t>
            </a:r>
          </a:p>
        </p:txBody>
      </p:sp>
      <p:sp>
        <p:nvSpPr>
          <p:cNvPr id="37" name="Rectangle 36">
            <a:extLst>
              <a:ext uri="{FF2B5EF4-FFF2-40B4-BE49-F238E27FC236}">
                <a16:creationId xmlns:a16="http://schemas.microsoft.com/office/drawing/2014/main" id="{DD20A923-7545-914B-8F35-AD3D8C0B3ECE}"/>
              </a:ext>
            </a:extLst>
          </p:cNvPr>
          <p:cNvSpPr/>
          <p:nvPr/>
        </p:nvSpPr>
        <p:spPr>
          <a:xfrm>
            <a:off x="6517448" y="3771663"/>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Auto Scaling group</a:t>
            </a:r>
          </a:p>
        </p:txBody>
      </p:sp>
      <p:sp>
        <p:nvSpPr>
          <p:cNvPr id="38" name="Rectangle 37">
            <a:extLst>
              <a:ext uri="{FF2B5EF4-FFF2-40B4-BE49-F238E27FC236}">
                <a16:creationId xmlns:a16="http://schemas.microsoft.com/office/drawing/2014/main" id="{D7FAA357-B9B6-3A43-94CA-BE423538CF74}"/>
              </a:ext>
            </a:extLst>
          </p:cNvPr>
          <p:cNvSpPr/>
          <p:nvPr/>
        </p:nvSpPr>
        <p:spPr>
          <a:xfrm>
            <a:off x="6417432" y="4117119"/>
            <a:ext cx="1691745"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D.	Amazon EC2</a:t>
            </a:r>
          </a:p>
        </p:txBody>
      </p:sp>
      <p:sp>
        <p:nvSpPr>
          <p:cNvPr id="39" name="Rectangle 38">
            <a:extLst>
              <a:ext uri="{FF2B5EF4-FFF2-40B4-BE49-F238E27FC236}">
                <a16:creationId xmlns:a16="http://schemas.microsoft.com/office/drawing/2014/main" id="{6159F222-2B01-408E-A0FB-C7FBE85A3BC1}"/>
              </a:ext>
            </a:extLst>
          </p:cNvPr>
          <p:cNvSpPr/>
          <p:nvPr/>
        </p:nvSpPr>
        <p:spPr>
          <a:xfrm>
            <a:off x="6516806" y="1778471"/>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Elastic Beanstalk can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a web server environment</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 with several resources</a:t>
            </a: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 (Choose four answers.)</a:t>
            </a:r>
          </a:p>
        </p:txBody>
      </p:sp>
      <p:cxnSp>
        <p:nvCxnSpPr>
          <p:cNvPr id="40" name="Straight Connector 39">
            <a:extLst>
              <a:ext uri="{FF2B5EF4-FFF2-40B4-BE49-F238E27FC236}">
                <a16:creationId xmlns:a16="http://schemas.microsoft.com/office/drawing/2014/main" id="{AFFE413E-5C09-44E8-8B90-2DEC4721B81F}"/>
              </a:ext>
            </a:extLst>
          </p:cNvPr>
          <p:cNvCxnSpPr/>
          <p:nvPr/>
        </p:nvCxnSpPr>
        <p:spPr>
          <a:xfrm>
            <a:off x="6096000" y="1842145"/>
            <a:ext cx="0" cy="3613258"/>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24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7"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816904"/>
          </a:xfrm>
        </p:spPr>
        <p:txBody>
          <a:bodyPr/>
          <a:lstStyle/>
          <a:p>
            <a:r>
              <a:rPr lang="fr-FR" dirty="0">
                <a:ea typeface="Amazon Ember" panose="020B0603020204020204" pitchFamily="34" charset="0"/>
                <a:cs typeface="Amazon Ember" panose="020B0603020204020204" pitchFamily="34" charset="0"/>
              </a:rPr>
              <a:t>AWS </a:t>
            </a:r>
            <a:r>
              <a:rPr lang="fr-FR" dirty="0" err="1">
                <a:ea typeface="Amazon Ember" panose="020B0603020204020204" pitchFamily="34" charset="0"/>
                <a:cs typeface="Amazon Ember" panose="020B0603020204020204" pitchFamily="34" charset="0"/>
              </a:rPr>
              <a:t>CloudFormation</a:t>
            </a:r>
            <a:r>
              <a:rPr lang="fr-FR" dirty="0">
                <a:ea typeface="Amazon Ember" panose="020B0603020204020204" pitchFamily="34" charset="0"/>
                <a:cs typeface="Amazon Ember" panose="020B0603020204020204" pitchFamily="34" charset="0"/>
              </a:rPr>
              <a:t> – Infrastructure as Code</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19</a:t>
            </a:fld>
            <a:endParaRPr lang="en-US"/>
          </a:p>
        </p:txBody>
      </p:sp>
      <p:grpSp>
        <p:nvGrpSpPr>
          <p:cNvPr id="5" name="Group 4"/>
          <p:cNvGrpSpPr/>
          <p:nvPr/>
        </p:nvGrpSpPr>
        <p:grpSpPr>
          <a:xfrm>
            <a:off x="418065" y="1850784"/>
            <a:ext cx="3956091" cy="3817145"/>
            <a:chOff x="1919213" y="1922437"/>
            <a:chExt cx="3515969" cy="3285051"/>
          </a:xfrm>
        </p:grpSpPr>
        <p:sp>
          <p:nvSpPr>
            <p:cNvPr id="6" name="Rectangle 5">
              <a:extLst>
                <a:ext uri="{FF2B5EF4-FFF2-40B4-BE49-F238E27FC236}">
                  <a16:creationId xmlns:a16="http://schemas.microsoft.com/office/drawing/2014/main" id="{E9C09194-A68A-49D4-B7C5-C7B12D77E527}"/>
                </a:ext>
              </a:extLst>
            </p:cNvPr>
            <p:cNvSpPr/>
            <p:nvPr/>
          </p:nvSpPr>
          <p:spPr>
            <a:xfrm>
              <a:off x="1984375" y="1922437"/>
              <a:ext cx="3385648" cy="1165445"/>
            </a:xfrm>
            <a:prstGeom prst="rect">
              <a:avLst/>
            </a:prstGeom>
          </p:spPr>
          <p:txBody>
            <a:bodyPr wrap="square" lIns="0" tIns="0" rIns="0" bIns="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Template</a:t>
              </a:r>
              <a:r>
                <a:rPr lang="en-US" sz="24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 </a:t>
              </a:r>
            </a:p>
            <a:p>
              <a:pPr marL="342900" lvl="1" indent="-342900" defTabSz="342900">
                <a:spcBef>
                  <a:spcPts val="600"/>
                </a:spcBef>
                <a:buClr>
                  <a:schemeClr val="accent1"/>
                </a:buClr>
                <a:buSzPct val="110000"/>
                <a:buBlip>
                  <a:blip r:embed="rId3"/>
                </a:buBlip>
                <a:tabLst>
                  <a:tab pos="8461375" algn="r"/>
                </a:tabLst>
              </a:pPr>
              <a:r>
                <a:rPr lang="en-US" dirty="0">
                  <a:solidFill>
                    <a:schemeClr val="tx1">
                      <a:lumMod val="50000"/>
                    </a:schemeClr>
                  </a:solidFill>
                  <a:ea typeface="Amazon Ember" panose="020B0603020204020204" pitchFamily="34" charset="0"/>
                  <a:cs typeface="Amazon Ember" panose="020B0603020204020204" pitchFamily="34" charset="0"/>
                </a:rPr>
                <a:t>Define resources to create</a:t>
              </a:r>
            </a:p>
            <a:p>
              <a:pPr marL="342900" lvl="1" indent="-342900" defTabSz="342900">
                <a:spcBef>
                  <a:spcPts val="600"/>
                </a:spcBef>
                <a:buClr>
                  <a:schemeClr val="accent1"/>
                </a:buClr>
                <a:buSzPct val="110000"/>
                <a:buBlip>
                  <a:blip r:embed="rId3"/>
                </a:buBlip>
                <a:tabLst>
                  <a:tab pos="8461375" algn="r"/>
                </a:tabLst>
              </a:pPr>
              <a:r>
                <a:rPr lang="en-US" dirty="0">
                  <a:solidFill>
                    <a:schemeClr val="tx1">
                      <a:lumMod val="50000"/>
                    </a:schemeClr>
                  </a:solidFill>
                  <a:ea typeface="Amazon Ember" panose="020B0603020204020204" pitchFamily="34" charset="0"/>
                  <a:cs typeface="Amazon Ember" panose="020B0603020204020204" pitchFamily="34" charset="0"/>
                </a:rPr>
                <a:t>Code your infrastructure in either JSON and YAML format</a:t>
              </a:r>
            </a:p>
          </p:txBody>
        </p:sp>
        <p:sp>
          <p:nvSpPr>
            <p:cNvPr id="7" name="Rectangle 6">
              <a:extLst>
                <a:ext uri="{FF2B5EF4-FFF2-40B4-BE49-F238E27FC236}">
                  <a16:creationId xmlns:a16="http://schemas.microsoft.com/office/drawing/2014/main" id="{E9C09194-A68A-49D4-B7C5-C7B12D77E527}"/>
                </a:ext>
              </a:extLst>
            </p:cNvPr>
            <p:cNvSpPr/>
            <p:nvPr/>
          </p:nvSpPr>
          <p:spPr>
            <a:xfrm>
              <a:off x="1919213" y="3260665"/>
              <a:ext cx="3515969" cy="1946823"/>
            </a:xfrm>
            <a:prstGeom prst="rect">
              <a:avLst/>
            </a:prstGeom>
          </p:spPr>
          <p:txBody>
            <a:bodyPr wrap="square" lIns="0" tIns="0" rIns="0" bIns="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Stack</a:t>
              </a:r>
              <a:endParaRPr lang="en-US" sz="2400"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endParaRPr>
            </a:p>
            <a:p>
              <a:pPr marL="342900" lvl="1" indent="-342900" defTabSz="342900">
                <a:spcBef>
                  <a:spcPts val="600"/>
                </a:spcBef>
                <a:buClr>
                  <a:schemeClr val="accent1"/>
                </a:buClr>
                <a:buSzPct val="110000"/>
                <a:buBlip>
                  <a:blip r:embed="rId3"/>
                </a:buBlip>
                <a:tabLst>
                  <a:tab pos="8461375" algn="r"/>
                </a:tabLst>
              </a:pPr>
              <a:r>
                <a:rPr lang="en-US" dirty="0">
                  <a:solidFill>
                    <a:schemeClr val="tx1">
                      <a:lumMod val="50000"/>
                    </a:schemeClr>
                  </a:solidFill>
                  <a:ea typeface="Amazon Ember" panose="020B0603020204020204" pitchFamily="34" charset="0"/>
                  <a:cs typeface="Amazon Ember" panose="020B0603020204020204" pitchFamily="34" charset="0"/>
                </a:rPr>
                <a:t>Create from templates</a:t>
              </a:r>
            </a:p>
            <a:p>
              <a:pPr marL="342900" lvl="1" indent="-342900" defTabSz="342900">
                <a:spcBef>
                  <a:spcPts val="600"/>
                </a:spcBef>
                <a:buClr>
                  <a:schemeClr val="accent1"/>
                </a:buClr>
                <a:buSzPct val="110000"/>
                <a:buBlip>
                  <a:blip r:embed="rId3"/>
                </a:buBlip>
                <a:tabLst>
                  <a:tab pos="8461375" algn="r"/>
                </a:tabLst>
              </a:pPr>
              <a:r>
                <a:rPr lang="en-US" dirty="0">
                  <a:solidFill>
                    <a:schemeClr val="tx1">
                      <a:lumMod val="50000"/>
                    </a:schemeClr>
                  </a:solidFill>
                  <a:ea typeface="Amazon Ember" panose="020B0603020204020204" pitchFamily="34" charset="0"/>
                  <a:cs typeface="Amazon Ember" panose="020B0603020204020204" pitchFamily="34" charset="0"/>
                </a:rPr>
                <a:t>Create multiple stacks (in multiple regions) from the same template</a:t>
              </a:r>
            </a:p>
            <a:p>
              <a:pPr marL="342900" lvl="1" indent="-342900" defTabSz="342900">
                <a:spcBef>
                  <a:spcPts val="600"/>
                </a:spcBef>
                <a:buClr>
                  <a:schemeClr val="accent1"/>
                </a:buClr>
                <a:buSzPct val="110000"/>
                <a:buBlip>
                  <a:blip r:embed="rId3"/>
                </a:buBlip>
                <a:tabLst>
                  <a:tab pos="8461375" algn="r"/>
                </a:tabLst>
              </a:pPr>
              <a:r>
                <a:rPr lang="en-US" dirty="0">
                  <a:solidFill>
                    <a:schemeClr val="tx1">
                      <a:lumMod val="50000"/>
                    </a:schemeClr>
                  </a:solidFill>
                  <a:ea typeface="Amazon Ember" panose="020B0603020204020204" pitchFamily="34" charset="0"/>
                  <a:cs typeface="Amazon Ember" panose="020B0603020204020204" pitchFamily="34" charset="0"/>
                </a:rPr>
                <a:t>Monitor progress of stack updates: in progress, complete, failed (entire stack will roll back).</a:t>
              </a:r>
            </a:p>
          </p:txBody>
        </p:sp>
      </p:grpSp>
      <p:sp>
        <p:nvSpPr>
          <p:cNvPr id="8" name="Round Diagonal Corner Rectangle 26">
            <a:extLst>
              <a:ext uri="{FF2B5EF4-FFF2-40B4-BE49-F238E27FC236}">
                <a16:creationId xmlns:a16="http://schemas.microsoft.com/office/drawing/2014/main" id="{DE53DC2E-6593-45C3-9623-5FC481F6E083}"/>
              </a:ext>
            </a:extLst>
          </p:cNvPr>
          <p:cNvSpPr/>
          <p:nvPr/>
        </p:nvSpPr>
        <p:spPr>
          <a:xfrm>
            <a:off x="4955459" y="1922437"/>
            <a:ext cx="6398342" cy="3771176"/>
          </a:xfrm>
          <a:prstGeom prst="round2DiagRect">
            <a:avLst>
              <a:gd name="adj1" fmla="val 8879"/>
              <a:gd name="adj2"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p:cNvGrpSpPr/>
          <p:nvPr/>
        </p:nvGrpSpPr>
        <p:grpSpPr>
          <a:xfrm>
            <a:off x="5308025" y="2887840"/>
            <a:ext cx="5693210" cy="1781005"/>
            <a:chOff x="6298715" y="2773468"/>
            <a:chExt cx="4677915" cy="1463389"/>
          </a:xfrm>
        </p:grpSpPr>
        <p:pic>
          <p:nvPicPr>
            <p:cNvPr id="10" name="Picture 1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271673" y="3349202"/>
              <a:ext cx="732000" cy="88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9958037" y="3481334"/>
              <a:ext cx="814225" cy="62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598501" y="3430445"/>
              <a:ext cx="623391" cy="72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6298715" y="3024565"/>
              <a:ext cx="1222962" cy="252890"/>
            </a:xfrm>
            <a:prstGeom prst="rect">
              <a:avLst/>
            </a:prstGeom>
            <a:ln>
              <a:noFill/>
            </a:ln>
          </p:spPr>
          <p:txBody>
            <a:bodyPr wrap="square" lIns="0" tIns="0" rIns="0" bIns="0">
              <a:spAutoFit/>
            </a:bodyPr>
            <a:lstStyle/>
            <a:p>
              <a:pPr algn="ct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Template</a:t>
              </a:r>
            </a:p>
          </p:txBody>
        </p:sp>
        <p:sp>
          <p:nvSpPr>
            <p:cNvPr id="14" name="Rectangle 13"/>
            <p:cNvSpPr/>
            <p:nvPr/>
          </p:nvSpPr>
          <p:spPr>
            <a:xfrm>
              <a:off x="7897780" y="2773468"/>
              <a:ext cx="1479784" cy="455201"/>
            </a:xfrm>
            <a:prstGeom prst="rect">
              <a:avLst/>
            </a:prstGeom>
            <a:ln>
              <a:noFill/>
            </a:ln>
          </p:spPr>
          <p:txBody>
            <a:bodyPr wrap="square" lIns="0" tIns="0" rIns="0" bIns="0">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CloudFormation</a:t>
              </a:r>
            </a:p>
          </p:txBody>
        </p:sp>
        <p:sp>
          <p:nvSpPr>
            <p:cNvPr id="15" name="Rectangle 14"/>
            <p:cNvSpPr/>
            <p:nvPr/>
          </p:nvSpPr>
          <p:spPr>
            <a:xfrm>
              <a:off x="9753668" y="3024565"/>
              <a:ext cx="1222962" cy="227600"/>
            </a:xfrm>
            <a:prstGeom prst="rect">
              <a:avLst/>
            </a:prstGeom>
            <a:ln>
              <a:noFill/>
            </a:ln>
          </p:spPr>
          <p:txBody>
            <a:bodyPr wrap="square" lIns="0" tIns="0" rIns="0" bIns="0">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Stack</a:t>
              </a:r>
            </a:p>
          </p:txBody>
        </p:sp>
        <p:sp>
          <p:nvSpPr>
            <p:cNvPr id="16" name="Isosceles Triangle 15"/>
            <p:cNvSpPr/>
            <p:nvPr/>
          </p:nvSpPr>
          <p:spPr>
            <a:xfrm rot="5400000">
              <a:off x="7410359" y="3667916"/>
              <a:ext cx="598740" cy="25022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Isosceles Triangle 16"/>
            <p:cNvSpPr/>
            <p:nvPr/>
          </p:nvSpPr>
          <p:spPr>
            <a:xfrm rot="5400000">
              <a:off x="9266246" y="3667916"/>
              <a:ext cx="598740" cy="25022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7000843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ea typeface="Amazon Ember" panose="020B0603020204020204" pitchFamily="34" charset="0"/>
                <a:cs typeface="Amazon Ember" panose="020B0603020204020204" pitchFamily="34" charset="0"/>
              </a:rPr>
              <a:t>Welcome and Overview</a:t>
            </a:r>
            <a:endParaRPr lang="en-US" dirty="0"/>
          </a:p>
        </p:txBody>
      </p:sp>
      <p:sp>
        <p:nvSpPr>
          <p:cNvPr id="2" name="Text Placeholder 1"/>
          <p:cNvSpPr>
            <a:spLocks noGrp="1"/>
          </p:cNvSpPr>
          <p:nvPr>
            <p:ph type="body" sz="quarter" idx="10"/>
          </p:nvPr>
        </p:nvSpPr>
        <p:spPr/>
        <p:txBody>
          <a:bodyPr/>
          <a:lstStyle/>
          <a:p>
            <a:endParaRPr lang="en-US" dirty="0"/>
          </a:p>
        </p:txBody>
      </p:sp>
      <p:sp>
        <p:nvSpPr>
          <p:cNvPr id="4" name="Footer Placeholder 2"/>
          <p:cNvSpPr>
            <a:spLocks noGrp="1"/>
          </p:cNvSpPr>
          <p:nvPr>
            <p:ph type="ftr" sz="quarter" idx="3"/>
          </p:nvPr>
        </p:nvSpPr>
        <p:spPr>
          <a:xfrm>
            <a:off x="419100" y="6356350"/>
            <a:ext cx="3735457" cy="365125"/>
          </a:xfrm>
        </p:spPr>
        <p:txBody>
          <a:body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285796631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783451"/>
          </a:xfrm>
        </p:spPr>
        <p:txBody>
          <a:bodyPr/>
          <a:lstStyle/>
          <a:p>
            <a:r>
              <a:rPr lang="en-US" dirty="0">
                <a:ea typeface="Amazon Ember" panose="020B0603020204020204" pitchFamily="34" charset="0"/>
                <a:cs typeface="Amazon Ember" panose="020B0603020204020204" pitchFamily="34" charset="0"/>
              </a:rPr>
              <a:t>Structure of an AWS </a:t>
            </a:r>
            <a:r>
              <a:rPr lang="en-US" dirty="0" err="1">
                <a:ea typeface="Amazon Ember" panose="020B0603020204020204" pitchFamily="34" charset="0"/>
                <a:cs typeface="Amazon Ember" panose="020B0603020204020204" pitchFamily="34" charset="0"/>
              </a:rPr>
              <a:t>CloudFormation</a:t>
            </a:r>
            <a:r>
              <a:rPr lang="en-US" dirty="0">
                <a:ea typeface="Amazon Ember" panose="020B0603020204020204" pitchFamily="34" charset="0"/>
                <a:cs typeface="Amazon Ember" panose="020B0603020204020204" pitchFamily="34" charset="0"/>
              </a:rPr>
              <a:t> Template</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20</a:t>
            </a:fld>
            <a:endParaRPr lang="en-US"/>
          </a:p>
        </p:txBody>
      </p:sp>
      <p:sp>
        <p:nvSpPr>
          <p:cNvPr id="5" name="Rectangle 4">
            <a:extLst>
              <a:ext uri="{FF2B5EF4-FFF2-40B4-BE49-F238E27FC236}">
                <a16:creationId xmlns:a16="http://schemas.microsoft.com/office/drawing/2014/main" id="{E9C09194-A68A-49D4-B7C5-C7B12D77E527}"/>
              </a:ext>
            </a:extLst>
          </p:cNvPr>
          <p:cNvSpPr/>
          <p:nvPr/>
        </p:nvSpPr>
        <p:spPr>
          <a:xfrm>
            <a:off x="854824" y="1749657"/>
            <a:ext cx="3794668" cy="2585323"/>
          </a:xfrm>
          <a:prstGeom prst="rect">
            <a:avLst/>
          </a:prstGeom>
        </p:spPr>
        <p:txBody>
          <a:bodyPr wrap="square" lIns="0" tIns="0" rIns="0" bIns="0">
            <a:spAutoFit/>
          </a:bodyPr>
          <a:lstStyle/>
          <a:p>
            <a:r>
              <a:rPr lang="en-US" sz="2400" dirty="0">
                <a:solidFill>
                  <a:schemeClr val="accent1"/>
                </a:solidFill>
                <a:latin typeface="Amazon Ember" panose="02000000000000000000" pitchFamily="2" charset="0"/>
                <a:ea typeface="Amazon Ember" panose="02000000000000000000" pitchFamily="2" charset="0"/>
                <a:cs typeface="Amazon Ember" panose="020B0603020204020204" pitchFamily="34" charset="0"/>
              </a:rPr>
              <a:t>Other AWS CloudFormation Elements</a:t>
            </a:r>
          </a:p>
          <a:p>
            <a:endParaRPr lang="en-US" sz="20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endParaRPr>
          </a:p>
          <a:p>
            <a:pPr marL="342900" lvl="1" indent="-342900" defTabSz="342900">
              <a:spcBef>
                <a:spcPts val="600"/>
              </a:spcBef>
              <a:buClr>
                <a:schemeClr val="accent1"/>
              </a:buClr>
              <a:buSzPct val="110000"/>
              <a:buBlip>
                <a:blip r:embed="rId3"/>
              </a:buBlip>
              <a:tabLst>
                <a:tab pos="8461375" algn="r"/>
              </a:tabLst>
            </a:pPr>
            <a:r>
              <a:rPr lang="en-US" sz="2000" dirty="0">
                <a:solidFill>
                  <a:schemeClr val="tx1">
                    <a:lumMod val="50000"/>
                  </a:schemeClr>
                </a:solidFill>
                <a:ea typeface="Amazon Ember" panose="020B0603020204020204" pitchFamily="34" charset="0"/>
                <a:cs typeface="Amazon Ember" panose="020B0603020204020204" pitchFamily="34" charset="0"/>
              </a:rPr>
              <a:t>Intrinsic functions</a:t>
            </a:r>
          </a:p>
          <a:p>
            <a:pPr marL="342900" lvl="1" indent="-342900" defTabSz="342900">
              <a:spcBef>
                <a:spcPts val="600"/>
              </a:spcBef>
              <a:buClr>
                <a:schemeClr val="accent1"/>
              </a:buClr>
              <a:buSzPct val="110000"/>
              <a:buBlip>
                <a:blip r:embed="rId3"/>
              </a:buBlip>
              <a:tabLst>
                <a:tab pos="8461375" algn="r"/>
              </a:tabLst>
            </a:pPr>
            <a:r>
              <a:rPr lang="en-US" sz="2000" dirty="0">
                <a:solidFill>
                  <a:schemeClr val="tx1">
                    <a:lumMod val="50000"/>
                  </a:schemeClr>
                </a:solidFill>
                <a:ea typeface="Amazon Ember" panose="020B0603020204020204" pitchFamily="34" charset="0"/>
                <a:cs typeface="Amazon Ember" panose="020B0603020204020204" pitchFamily="34" charset="0"/>
              </a:rPr>
              <a:t>Pseudo-parameters</a:t>
            </a:r>
          </a:p>
          <a:p>
            <a:pPr marL="342900" lvl="1" indent="-342900" defTabSz="342900">
              <a:spcBef>
                <a:spcPts val="600"/>
              </a:spcBef>
              <a:buClr>
                <a:schemeClr val="accent1"/>
              </a:buClr>
              <a:buSzPct val="110000"/>
              <a:buBlip>
                <a:blip r:embed="rId3"/>
              </a:buBlip>
              <a:tabLst>
                <a:tab pos="8461375" algn="r"/>
              </a:tabLst>
            </a:pPr>
            <a:r>
              <a:rPr lang="en-US" sz="2000" dirty="0">
                <a:solidFill>
                  <a:schemeClr val="tx1">
                    <a:lumMod val="50000"/>
                  </a:schemeClr>
                </a:solidFill>
                <a:ea typeface="Amazon Ember" panose="020B0603020204020204" pitchFamily="34" charset="0"/>
                <a:cs typeface="Amazon Ember" panose="020B0603020204020204" pitchFamily="34" charset="0"/>
              </a:rPr>
              <a:t>Custom resources</a:t>
            </a:r>
          </a:p>
          <a:p>
            <a:pPr marL="342900" lvl="1" indent="-342900" defTabSz="342900">
              <a:spcBef>
                <a:spcPts val="600"/>
              </a:spcBef>
              <a:buClr>
                <a:schemeClr val="accent1"/>
              </a:buClr>
              <a:buSzPct val="110000"/>
              <a:buBlip>
                <a:blip r:embed="rId3"/>
              </a:buBlip>
              <a:tabLst>
                <a:tab pos="8461375" algn="r"/>
              </a:tabLst>
            </a:pPr>
            <a:r>
              <a:rPr lang="en-US" sz="2000" dirty="0">
                <a:solidFill>
                  <a:schemeClr val="tx1">
                    <a:lumMod val="50000"/>
                  </a:schemeClr>
                </a:solidFill>
                <a:ea typeface="Amazon Ember" panose="020B0603020204020204" pitchFamily="34" charset="0"/>
                <a:cs typeface="Amazon Ember" panose="020B0603020204020204" pitchFamily="34" charset="0"/>
              </a:rPr>
              <a:t>Conditional expressions</a:t>
            </a:r>
          </a:p>
        </p:txBody>
      </p:sp>
      <p:sp>
        <p:nvSpPr>
          <p:cNvPr id="6" name="Round Diagonal Corner Rectangle 26">
            <a:extLst>
              <a:ext uri="{FF2B5EF4-FFF2-40B4-BE49-F238E27FC236}">
                <a16:creationId xmlns:a16="http://schemas.microsoft.com/office/drawing/2014/main" id="{DE53DC2E-6593-45C3-9623-5FC481F6E083}"/>
              </a:ext>
            </a:extLst>
          </p:cNvPr>
          <p:cNvSpPr/>
          <p:nvPr/>
        </p:nvSpPr>
        <p:spPr>
          <a:xfrm>
            <a:off x="4955459" y="2245100"/>
            <a:ext cx="6398342" cy="3771176"/>
          </a:xfrm>
          <a:prstGeom prst="round2DiagRect">
            <a:avLst>
              <a:gd name="adj1" fmla="val 8879"/>
              <a:gd name="adj2"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1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26128" y="1624019"/>
            <a:ext cx="528982" cy="61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961985" y="1655825"/>
            <a:ext cx="3269223" cy="738664"/>
          </a:xfrm>
          <a:prstGeom prst="rect">
            <a:avLst/>
          </a:prstGeom>
          <a:solidFill>
            <a:schemeClr val="bg1"/>
          </a:solidFill>
        </p:spPr>
        <p:txBody>
          <a:bodyPr wrap="square" lIns="0" tIns="0" rIns="0" bIns="0">
            <a:spAutoFit/>
          </a:bodyPr>
          <a:lstStyle/>
          <a:p>
            <a:pPr algn="ctr"/>
            <a:r>
              <a:rPr lang="en-US" sz="2400" dirty="0">
                <a:solidFill>
                  <a:schemeClr val="accent1"/>
                </a:solidFill>
                <a:latin typeface="Amazon Ember" panose="02000000000000000000" pitchFamily="2" charset="0"/>
                <a:ea typeface="Amazon Ember" panose="02000000000000000000" pitchFamily="2" charset="0"/>
                <a:cs typeface="Amazon Ember" panose="020B0603020204020204" pitchFamily="34" charset="0"/>
              </a:rPr>
              <a:t>AWS CloudFormation Template Sections</a:t>
            </a:r>
          </a:p>
        </p:txBody>
      </p:sp>
      <p:sp>
        <p:nvSpPr>
          <p:cNvPr id="9" name="Rectangle 8">
            <a:extLst>
              <a:ext uri="{FF2B5EF4-FFF2-40B4-BE49-F238E27FC236}">
                <a16:creationId xmlns:a16="http://schemas.microsoft.com/office/drawing/2014/main" id="{E9C09194-A68A-49D4-B7C5-C7B12D77E527}"/>
              </a:ext>
            </a:extLst>
          </p:cNvPr>
          <p:cNvSpPr/>
          <p:nvPr/>
        </p:nvSpPr>
        <p:spPr>
          <a:xfrm>
            <a:off x="5470903" y="2396140"/>
            <a:ext cx="5656880" cy="3468642"/>
          </a:xfrm>
          <a:prstGeom prst="rect">
            <a:avLst/>
          </a:prstGeom>
        </p:spPr>
        <p:txBody>
          <a:bodyPr wrap="square" lIns="0" tIns="0" rIns="0" bIns="0">
            <a:spAutoFit/>
          </a:bodyPr>
          <a:lstStyle/>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AWSTemplateFormatVersion: </a:t>
            </a:r>
            <a:r>
              <a:rPr lang="en-US" sz="2000" dirty="0">
                <a:solidFill>
                  <a:schemeClr val="tx1">
                    <a:lumMod val="50000"/>
                  </a:schemeClr>
                </a:solidFill>
                <a:ea typeface="Amazon Ember" panose="020B0603020204020204" pitchFamily="34" charset="0"/>
                <a:cs typeface="Amazon Ember" panose="020B0603020204020204" pitchFamily="34" charset="0"/>
              </a:rPr>
              <a:t>2010-09-09</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Description: </a:t>
            </a:r>
            <a:r>
              <a:rPr lang="en-US" sz="2000" dirty="0">
                <a:solidFill>
                  <a:schemeClr val="tx1">
                    <a:lumMod val="50000"/>
                  </a:schemeClr>
                </a:solidFill>
                <a:ea typeface="Amazon Ember" panose="020B0603020204020204" pitchFamily="34" charset="0"/>
                <a:cs typeface="Amazon Ember" panose="020B0603020204020204" pitchFamily="34" charset="0"/>
              </a:rPr>
              <a:t>template description</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Metadata: </a:t>
            </a:r>
            <a:r>
              <a:rPr lang="en-US" sz="2000" dirty="0">
                <a:solidFill>
                  <a:schemeClr val="tx1">
                    <a:lumMod val="50000"/>
                  </a:schemeClr>
                </a:solidFill>
                <a:ea typeface="Amazon Ember" panose="020B0603020204020204" pitchFamily="34" charset="0"/>
                <a:cs typeface="Amazon Ember" panose="020B0603020204020204" pitchFamily="34" charset="0"/>
              </a:rPr>
              <a:t># template metadata</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Parameters: </a:t>
            </a:r>
            <a:r>
              <a:rPr lang="en-US" sz="2000" dirty="0">
                <a:solidFill>
                  <a:schemeClr val="tx1">
                    <a:lumMod val="50000"/>
                  </a:schemeClr>
                </a:solidFill>
                <a:ea typeface="Amazon Ember" panose="020B0603020204020204" pitchFamily="34" charset="0"/>
                <a:cs typeface="Amazon Ember" panose="020B0603020204020204" pitchFamily="34" charset="0"/>
              </a:rPr>
              <a:t># set of parameters</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Mappings: </a:t>
            </a:r>
            <a:r>
              <a:rPr lang="en-US" sz="2000" dirty="0">
                <a:solidFill>
                  <a:schemeClr val="tx1">
                    <a:lumMod val="50000"/>
                  </a:schemeClr>
                </a:solidFill>
                <a:ea typeface="Amazon Ember" panose="020B0603020204020204" pitchFamily="34" charset="0"/>
                <a:cs typeface="Amazon Ember" panose="020B0603020204020204" pitchFamily="34" charset="0"/>
              </a:rPr>
              <a:t># set of mappings</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Conditions: </a:t>
            </a:r>
            <a:r>
              <a:rPr lang="en-US" sz="2000" dirty="0">
                <a:solidFill>
                  <a:schemeClr val="tx1">
                    <a:lumMod val="50000"/>
                  </a:schemeClr>
                </a:solidFill>
                <a:ea typeface="Amazon Ember" panose="020B0603020204020204" pitchFamily="34" charset="0"/>
                <a:cs typeface="Amazon Ember" panose="020B0603020204020204" pitchFamily="34" charset="0"/>
              </a:rPr>
              <a:t># set of conditions</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Resources: </a:t>
            </a:r>
            <a:r>
              <a:rPr lang="en-US" sz="2000" dirty="0">
                <a:solidFill>
                  <a:schemeClr val="tx1">
                    <a:lumMod val="50000"/>
                  </a:schemeClr>
                </a:solidFill>
                <a:ea typeface="Amazon Ember" panose="020B0603020204020204" pitchFamily="34" charset="0"/>
                <a:cs typeface="Amazon Ember" panose="020B0603020204020204" pitchFamily="34" charset="0"/>
              </a:rPr>
              <a:t># set of resources</a:t>
            </a:r>
          </a:p>
          <a:p>
            <a:pPr marL="0" lvl="1" defTabSz="342900">
              <a:lnSpc>
                <a:spcPct val="120000"/>
              </a:lnSpc>
              <a:spcAft>
                <a:spcPts val="600"/>
              </a:spcAft>
              <a:buClr>
                <a:schemeClr val="accent1"/>
              </a:buClr>
              <a:buSzPct val="110000"/>
              <a:tabLst>
                <a:tab pos="8461375" algn="r"/>
              </a:tabLst>
            </a:pPr>
            <a:r>
              <a:rPr lang="en-US" sz="20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Outputs: </a:t>
            </a:r>
            <a:r>
              <a:rPr lang="en-US" sz="2000" dirty="0">
                <a:solidFill>
                  <a:schemeClr val="tx1">
                    <a:lumMod val="50000"/>
                  </a:schemeClr>
                </a:solidFill>
                <a:ea typeface="Amazon Ember" panose="020B0603020204020204" pitchFamily="34" charset="0"/>
                <a:cs typeface="Amazon Ember" panose="020B0603020204020204" pitchFamily="34" charset="0"/>
              </a:rPr>
              <a:t># set of outputs</a:t>
            </a:r>
          </a:p>
        </p:txBody>
      </p:sp>
    </p:spTree>
    <p:extLst>
      <p:ext uri="{BB962C8B-B14F-4D97-AF65-F5344CB8AC3E}">
        <p14:creationId xmlns:p14="http://schemas.microsoft.com/office/powerpoint/2010/main" val="10843486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Question</a:t>
            </a:r>
          </a:p>
        </p:txBody>
      </p:sp>
      <p:sp>
        <p:nvSpPr>
          <p:cNvPr id="4" name="Slide Number Placeholder 3"/>
          <p:cNvSpPr>
            <a:spLocks noGrp="1"/>
          </p:cNvSpPr>
          <p:nvPr>
            <p:ph type="sldNum" sz="quarter" idx="12"/>
          </p:nvPr>
        </p:nvSpPr>
        <p:spPr/>
        <p:txBody>
          <a:bodyPr/>
          <a:lstStyle/>
          <a:p>
            <a:fld id="{B6A95138-A96E-2F42-A959-2EFD44FE4AB7}" type="slidenum">
              <a:rPr lang="en-US" smtClean="0"/>
              <a:t>21</a:t>
            </a:fld>
            <a:endParaRPr lang="en-US"/>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5" name="Rectangle 4"/>
          <p:cNvSpPr/>
          <p:nvPr/>
        </p:nvSpPr>
        <p:spPr>
          <a:xfrm>
            <a:off x="6515099" y="1778644"/>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Which of the following are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valid sections </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in an AWS CloudFormation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template</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(Choose three answers.)</a:t>
            </a:r>
          </a:p>
        </p:txBody>
      </p:sp>
      <p:sp>
        <p:nvSpPr>
          <p:cNvPr id="6" name="Round Diagonal Corner Rectangle 5"/>
          <p:cNvSpPr/>
          <p:nvPr/>
        </p:nvSpPr>
        <p:spPr>
          <a:xfrm>
            <a:off x="838198" y="1842144"/>
            <a:ext cx="4838703" cy="3977631"/>
          </a:xfrm>
          <a:prstGeom prst="round2DiagRect">
            <a:avLst>
              <a:gd name="adj1" fmla="val 8286"/>
              <a:gd name="adj2"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Oval 6"/>
          <p:cNvSpPr/>
          <p:nvPr/>
        </p:nvSpPr>
        <p:spPr>
          <a:xfrm>
            <a:off x="2042159" y="2615569"/>
            <a:ext cx="2430780" cy="243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112786E9-DC21-4288-A55A-8C4C9D7FF356}"/>
              </a:ext>
            </a:extLst>
          </p:cNvPr>
          <p:cNvSpPr/>
          <p:nvPr/>
        </p:nvSpPr>
        <p:spPr>
          <a:xfrm>
            <a:off x="6515099" y="2981239"/>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Parameters</a:t>
            </a:r>
          </a:p>
        </p:txBody>
      </p:sp>
      <p:sp>
        <p:nvSpPr>
          <p:cNvPr id="9" name="Rectangle 8">
            <a:extLst>
              <a:ext uri="{FF2B5EF4-FFF2-40B4-BE49-F238E27FC236}">
                <a16:creationId xmlns:a16="http://schemas.microsoft.com/office/drawing/2014/main" id="{112786E9-DC21-4288-A55A-8C4C9D7FF356}"/>
              </a:ext>
            </a:extLst>
          </p:cNvPr>
          <p:cNvSpPr/>
          <p:nvPr/>
        </p:nvSpPr>
        <p:spPr>
          <a:xfrm>
            <a:off x="6515099" y="3377885"/>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0" name="Rectangle 9">
            <a:extLst>
              <a:ext uri="{FF2B5EF4-FFF2-40B4-BE49-F238E27FC236}">
                <a16:creationId xmlns:a16="http://schemas.microsoft.com/office/drawing/2014/main" id="{112786E9-DC21-4288-A55A-8C4C9D7FF356}"/>
              </a:ext>
            </a:extLst>
          </p:cNvPr>
          <p:cNvSpPr/>
          <p:nvPr/>
        </p:nvSpPr>
        <p:spPr>
          <a:xfrm>
            <a:off x="6515099" y="377453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Outputs</a:t>
            </a:r>
          </a:p>
        </p:txBody>
      </p:sp>
      <p:sp>
        <p:nvSpPr>
          <p:cNvPr id="11" name="Rectangle 10">
            <a:extLst>
              <a:ext uri="{FF2B5EF4-FFF2-40B4-BE49-F238E27FC236}">
                <a16:creationId xmlns:a16="http://schemas.microsoft.com/office/drawing/2014/main" id="{112786E9-DC21-4288-A55A-8C4C9D7FF356}"/>
              </a:ext>
            </a:extLst>
          </p:cNvPr>
          <p:cNvSpPr/>
          <p:nvPr/>
        </p:nvSpPr>
        <p:spPr>
          <a:xfrm>
            <a:off x="6515099" y="4171177"/>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Declarations</a:t>
            </a:r>
          </a:p>
        </p:txBody>
      </p:sp>
      <p:sp>
        <p:nvSpPr>
          <p:cNvPr id="12" name="Rectangle 11">
            <a:extLst>
              <a:ext uri="{FF2B5EF4-FFF2-40B4-BE49-F238E27FC236}">
                <a16:creationId xmlns:a16="http://schemas.microsoft.com/office/drawing/2014/main" id="{112786E9-DC21-4288-A55A-8C4C9D7FF356}"/>
              </a:ext>
            </a:extLst>
          </p:cNvPr>
          <p:cNvSpPr/>
          <p:nvPr/>
        </p:nvSpPr>
        <p:spPr>
          <a:xfrm>
            <a:off x="6515099" y="4567822"/>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a:t>
            </a:r>
          </a:p>
        </p:txBody>
      </p:sp>
      <p:sp>
        <p:nvSpPr>
          <p:cNvPr id="13" name="Rectangle 12">
            <a:extLst>
              <a:ext uri="{FF2B5EF4-FFF2-40B4-BE49-F238E27FC236}">
                <a16:creationId xmlns:a16="http://schemas.microsoft.com/office/drawing/2014/main" id="{112786E9-DC21-4288-A55A-8C4C9D7FF356}"/>
              </a:ext>
            </a:extLst>
          </p:cNvPr>
          <p:cNvSpPr/>
          <p:nvPr/>
        </p:nvSpPr>
        <p:spPr>
          <a:xfrm>
            <a:off x="6515099" y="2981239"/>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Parameters</a:t>
            </a:r>
          </a:p>
        </p:txBody>
      </p:sp>
      <p:sp>
        <p:nvSpPr>
          <p:cNvPr id="14" name="Rectangle 13">
            <a:extLst>
              <a:ext uri="{FF2B5EF4-FFF2-40B4-BE49-F238E27FC236}">
                <a16:creationId xmlns:a16="http://schemas.microsoft.com/office/drawing/2014/main" id="{112786E9-DC21-4288-A55A-8C4C9D7FF356}"/>
              </a:ext>
            </a:extLst>
          </p:cNvPr>
          <p:cNvSpPr/>
          <p:nvPr/>
        </p:nvSpPr>
        <p:spPr>
          <a:xfrm>
            <a:off x="6515099" y="377453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Outputs</a:t>
            </a:r>
          </a:p>
        </p:txBody>
      </p:sp>
      <p:sp>
        <p:nvSpPr>
          <p:cNvPr id="15" name="Rectangle 14">
            <a:extLst>
              <a:ext uri="{FF2B5EF4-FFF2-40B4-BE49-F238E27FC236}">
                <a16:creationId xmlns:a16="http://schemas.microsoft.com/office/drawing/2014/main" id="{112786E9-DC21-4288-A55A-8C4C9D7FF356}"/>
              </a:ext>
            </a:extLst>
          </p:cNvPr>
          <p:cNvSpPr/>
          <p:nvPr/>
        </p:nvSpPr>
        <p:spPr>
          <a:xfrm>
            <a:off x="6515097" y="4170560"/>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Declarations</a:t>
            </a:r>
          </a:p>
        </p:txBody>
      </p:sp>
      <p:sp>
        <p:nvSpPr>
          <p:cNvPr id="16" name="Rectangle 15">
            <a:extLst>
              <a:ext uri="{FF2B5EF4-FFF2-40B4-BE49-F238E27FC236}">
                <a16:creationId xmlns:a16="http://schemas.microsoft.com/office/drawing/2014/main" id="{112786E9-DC21-4288-A55A-8C4C9D7FF356}"/>
              </a:ext>
            </a:extLst>
          </p:cNvPr>
          <p:cNvSpPr/>
          <p:nvPr/>
        </p:nvSpPr>
        <p:spPr>
          <a:xfrm>
            <a:off x="6515099" y="4567822"/>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a:t>
            </a:r>
          </a:p>
        </p:txBody>
      </p:sp>
      <p:grpSp>
        <p:nvGrpSpPr>
          <p:cNvPr id="17" name="Group 16"/>
          <p:cNvGrpSpPr/>
          <p:nvPr/>
        </p:nvGrpSpPr>
        <p:grpSpPr>
          <a:xfrm>
            <a:off x="2714482" y="3360134"/>
            <a:ext cx="1086132" cy="941651"/>
            <a:chOff x="5570538" y="2930525"/>
            <a:chExt cx="346075" cy="300038"/>
          </a:xfrm>
        </p:grpSpPr>
        <p:sp>
          <p:nvSpPr>
            <p:cNvPr id="18" name="Freeform 17"/>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Freeform 18"/>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 name="Rectangle 19">
            <a:extLst>
              <a:ext uri="{FF2B5EF4-FFF2-40B4-BE49-F238E27FC236}">
                <a16:creationId xmlns:a16="http://schemas.microsoft.com/office/drawing/2014/main" id="{5E6E8F2D-62B8-C240-8781-C83BB214BA18}"/>
              </a:ext>
            </a:extLst>
          </p:cNvPr>
          <p:cNvSpPr/>
          <p:nvPr/>
        </p:nvSpPr>
        <p:spPr>
          <a:xfrm>
            <a:off x="6515098" y="3377885"/>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1" name="Rectangle 20">
            <a:extLst>
              <a:ext uri="{FF2B5EF4-FFF2-40B4-BE49-F238E27FC236}">
                <a16:creationId xmlns:a16="http://schemas.microsoft.com/office/drawing/2014/main" id="{5509DCC5-9B14-A044-8C18-A14794FEBD3C}"/>
              </a:ext>
            </a:extLst>
          </p:cNvPr>
          <p:cNvSpPr/>
          <p:nvPr/>
        </p:nvSpPr>
        <p:spPr>
          <a:xfrm>
            <a:off x="6515096" y="2981238"/>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Parameters</a:t>
            </a:r>
          </a:p>
        </p:txBody>
      </p:sp>
      <p:sp>
        <p:nvSpPr>
          <p:cNvPr id="22" name="Rectangle 21">
            <a:extLst>
              <a:ext uri="{FF2B5EF4-FFF2-40B4-BE49-F238E27FC236}">
                <a16:creationId xmlns:a16="http://schemas.microsoft.com/office/drawing/2014/main" id="{EDCF0C07-2AC7-BE48-BED5-41E6699F7FE8}"/>
              </a:ext>
            </a:extLst>
          </p:cNvPr>
          <p:cNvSpPr/>
          <p:nvPr/>
        </p:nvSpPr>
        <p:spPr>
          <a:xfrm>
            <a:off x="6515099" y="377453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Outputs</a:t>
            </a:r>
          </a:p>
        </p:txBody>
      </p:sp>
      <p:sp>
        <p:nvSpPr>
          <p:cNvPr id="23" name="Rectangle 22">
            <a:extLst>
              <a:ext uri="{FF2B5EF4-FFF2-40B4-BE49-F238E27FC236}">
                <a16:creationId xmlns:a16="http://schemas.microsoft.com/office/drawing/2014/main" id="{33358A1F-4A5A-F64B-80E8-9D71D9CB3198}"/>
              </a:ext>
            </a:extLst>
          </p:cNvPr>
          <p:cNvSpPr/>
          <p:nvPr/>
        </p:nvSpPr>
        <p:spPr>
          <a:xfrm>
            <a:off x="6515096" y="456782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a:t>
            </a:r>
          </a:p>
        </p:txBody>
      </p:sp>
      <p:sp>
        <p:nvSpPr>
          <p:cNvPr id="24" name="Rectangle 23">
            <a:extLst>
              <a:ext uri="{FF2B5EF4-FFF2-40B4-BE49-F238E27FC236}">
                <a16:creationId xmlns:a16="http://schemas.microsoft.com/office/drawing/2014/main" id="{42344F49-7901-804A-91ED-BF35276676BD}"/>
              </a:ext>
            </a:extLst>
          </p:cNvPr>
          <p:cNvSpPr/>
          <p:nvPr/>
        </p:nvSpPr>
        <p:spPr>
          <a:xfrm>
            <a:off x="6513751" y="1778325"/>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Which of the following are </a:t>
            </a: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valid sections in an AWS CloudFormation template?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(Choose three answers.)</a:t>
            </a:r>
          </a:p>
        </p:txBody>
      </p:sp>
    </p:spTree>
    <p:extLst>
      <p:ext uri="{BB962C8B-B14F-4D97-AF65-F5344CB8AC3E}">
        <p14:creationId xmlns:p14="http://schemas.microsoft.com/office/powerpoint/2010/main" val="315704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100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50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Question</a:t>
            </a:r>
          </a:p>
        </p:txBody>
      </p:sp>
      <p:sp>
        <p:nvSpPr>
          <p:cNvPr id="4" name="Slide Number Placeholder 3"/>
          <p:cNvSpPr>
            <a:spLocks noGrp="1"/>
          </p:cNvSpPr>
          <p:nvPr>
            <p:ph type="sldNum" sz="quarter" idx="12"/>
          </p:nvPr>
        </p:nvSpPr>
        <p:spPr/>
        <p:txBody>
          <a:bodyPr/>
          <a:lstStyle/>
          <a:p>
            <a:fld id="{B6A95138-A96E-2F42-A959-2EFD44FE4AB7}" type="slidenum">
              <a:rPr lang="en-US" smtClean="0"/>
              <a:t>22</a:t>
            </a:fld>
            <a:endParaRPr lang="en-US"/>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5" name="Rectangle 4"/>
          <p:cNvSpPr/>
          <p:nvPr/>
        </p:nvSpPr>
        <p:spPr>
          <a:xfrm>
            <a:off x="6516670" y="1728455"/>
            <a:ext cx="4838701"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Name three built-in functions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intrinsic functions</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 of AWS CloudFormation that help you manage your stack. (Choose three answers.)</a:t>
            </a:r>
          </a:p>
        </p:txBody>
      </p:sp>
      <p:sp>
        <p:nvSpPr>
          <p:cNvPr id="6" name="Round Diagonal Corner Rectangle 5"/>
          <p:cNvSpPr/>
          <p:nvPr/>
        </p:nvSpPr>
        <p:spPr>
          <a:xfrm>
            <a:off x="838198" y="1842144"/>
            <a:ext cx="4838703" cy="3977631"/>
          </a:xfrm>
          <a:prstGeom prst="round2DiagRect">
            <a:avLst>
              <a:gd name="adj1" fmla="val 8286"/>
              <a:gd name="adj2"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Oval 6"/>
          <p:cNvSpPr/>
          <p:nvPr/>
        </p:nvSpPr>
        <p:spPr>
          <a:xfrm>
            <a:off x="2042159" y="2615569"/>
            <a:ext cx="2430780" cy="243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112786E9-DC21-4288-A55A-8C4C9D7FF356}"/>
              </a:ext>
            </a:extLst>
          </p:cNvPr>
          <p:cNvSpPr/>
          <p:nvPr/>
        </p:nvSpPr>
        <p:spPr>
          <a:xfrm>
            <a:off x="6488095" y="322383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Ref</a:t>
            </a:r>
          </a:p>
        </p:txBody>
      </p:sp>
      <p:sp>
        <p:nvSpPr>
          <p:cNvPr id="9" name="Rectangle 8">
            <a:extLst>
              <a:ext uri="{FF2B5EF4-FFF2-40B4-BE49-F238E27FC236}">
                <a16:creationId xmlns:a16="http://schemas.microsoft.com/office/drawing/2014/main" id="{112786E9-DC21-4288-A55A-8C4C9D7FF356}"/>
              </a:ext>
            </a:extLst>
          </p:cNvPr>
          <p:cNvSpPr/>
          <p:nvPr/>
        </p:nvSpPr>
        <p:spPr>
          <a:xfrm>
            <a:off x="6498009" y="3951778"/>
            <a:ext cx="4838701"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C.   AWS:Region</a:t>
            </a:r>
          </a:p>
        </p:txBody>
      </p:sp>
      <p:sp>
        <p:nvSpPr>
          <p:cNvPr id="10" name="Rectangle 9">
            <a:extLst>
              <a:ext uri="{FF2B5EF4-FFF2-40B4-BE49-F238E27FC236}">
                <a16:creationId xmlns:a16="http://schemas.microsoft.com/office/drawing/2014/main" id="{112786E9-DC21-4288-A55A-8C4C9D7FF356}"/>
              </a:ext>
            </a:extLst>
          </p:cNvPr>
          <p:cNvSpPr/>
          <p:nvPr/>
        </p:nvSpPr>
        <p:spPr>
          <a:xfrm>
            <a:off x="6516670" y="4349588"/>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Cfn-init</a:t>
            </a:r>
          </a:p>
        </p:txBody>
      </p:sp>
      <p:sp>
        <p:nvSpPr>
          <p:cNvPr id="11" name="Rectangle 10">
            <a:extLst>
              <a:ext uri="{FF2B5EF4-FFF2-40B4-BE49-F238E27FC236}">
                <a16:creationId xmlns:a16="http://schemas.microsoft.com/office/drawing/2014/main" id="{112786E9-DC21-4288-A55A-8C4C9D7FF356}"/>
              </a:ext>
            </a:extLst>
          </p:cNvPr>
          <p:cNvSpPr/>
          <p:nvPr/>
        </p:nvSpPr>
        <p:spPr>
          <a:xfrm>
            <a:off x="6516670" y="4746233"/>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Fn:GetAZs</a:t>
            </a:r>
          </a:p>
        </p:txBody>
      </p:sp>
      <p:grpSp>
        <p:nvGrpSpPr>
          <p:cNvPr id="12" name="Group 11"/>
          <p:cNvGrpSpPr/>
          <p:nvPr/>
        </p:nvGrpSpPr>
        <p:grpSpPr>
          <a:xfrm>
            <a:off x="2714482" y="3360134"/>
            <a:ext cx="1086132" cy="941651"/>
            <a:chOff x="5570538" y="2930525"/>
            <a:chExt cx="346075" cy="300038"/>
          </a:xfrm>
        </p:grpSpPr>
        <p:sp>
          <p:nvSpPr>
            <p:cNvPr id="13" name="Freeform 12"/>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Freeform 13"/>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5" name="Rectangle 14">
            <a:extLst>
              <a:ext uri="{FF2B5EF4-FFF2-40B4-BE49-F238E27FC236}">
                <a16:creationId xmlns:a16="http://schemas.microsoft.com/office/drawing/2014/main" id="{3EC27330-2FF5-A043-B6A1-21EBDC8B6F9E}"/>
              </a:ext>
            </a:extLst>
          </p:cNvPr>
          <p:cNvSpPr/>
          <p:nvPr/>
        </p:nvSpPr>
        <p:spPr>
          <a:xfrm>
            <a:off x="6400846" y="3523456"/>
            <a:ext cx="1276311"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Fn:Join</a:t>
            </a:r>
          </a:p>
        </p:txBody>
      </p:sp>
      <p:sp>
        <p:nvSpPr>
          <p:cNvPr id="16" name="Rectangle 15">
            <a:extLst>
              <a:ext uri="{FF2B5EF4-FFF2-40B4-BE49-F238E27FC236}">
                <a16:creationId xmlns:a16="http://schemas.microsoft.com/office/drawing/2014/main" id="{0DDA1B8D-C0D4-9C42-AEB0-B1B57E851696}"/>
              </a:ext>
            </a:extLst>
          </p:cNvPr>
          <p:cNvSpPr/>
          <p:nvPr/>
        </p:nvSpPr>
        <p:spPr>
          <a:xfrm>
            <a:off x="6498008" y="3951947"/>
            <a:ext cx="4838701"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C.   AWS:Region</a:t>
            </a:r>
          </a:p>
        </p:txBody>
      </p:sp>
      <p:sp>
        <p:nvSpPr>
          <p:cNvPr id="17" name="Rectangle 16">
            <a:extLst>
              <a:ext uri="{FF2B5EF4-FFF2-40B4-BE49-F238E27FC236}">
                <a16:creationId xmlns:a16="http://schemas.microsoft.com/office/drawing/2014/main" id="{DD55B36E-1229-8C4D-8CCF-0C948B812FEC}"/>
              </a:ext>
            </a:extLst>
          </p:cNvPr>
          <p:cNvSpPr/>
          <p:nvPr/>
        </p:nvSpPr>
        <p:spPr>
          <a:xfrm>
            <a:off x="6516670" y="4349588"/>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Cfn-init</a:t>
            </a:r>
          </a:p>
        </p:txBody>
      </p:sp>
      <p:sp>
        <p:nvSpPr>
          <p:cNvPr id="18" name="Rectangle 17">
            <a:extLst>
              <a:ext uri="{FF2B5EF4-FFF2-40B4-BE49-F238E27FC236}">
                <a16:creationId xmlns:a16="http://schemas.microsoft.com/office/drawing/2014/main" id="{F26DDF8D-CFDE-244F-BCAE-F43C72EDC93B}"/>
              </a:ext>
            </a:extLst>
          </p:cNvPr>
          <p:cNvSpPr/>
          <p:nvPr/>
        </p:nvSpPr>
        <p:spPr>
          <a:xfrm>
            <a:off x="6489413" y="3223830"/>
            <a:ext cx="15113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Ref</a:t>
            </a:r>
          </a:p>
        </p:txBody>
      </p:sp>
      <p:sp>
        <p:nvSpPr>
          <p:cNvPr id="19" name="Rectangle 18">
            <a:extLst>
              <a:ext uri="{FF2B5EF4-FFF2-40B4-BE49-F238E27FC236}">
                <a16:creationId xmlns:a16="http://schemas.microsoft.com/office/drawing/2014/main" id="{D4729C5F-FF95-3B4A-94AA-F9235DDAB386}"/>
              </a:ext>
            </a:extLst>
          </p:cNvPr>
          <p:cNvSpPr/>
          <p:nvPr/>
        </p:nvSpPr>
        <p:spPr>
          <a:xfrm>
            <a:off x="6402164" y="3523435"/>
            <a:ext cx="1276311" cy="369332"/>
          </a:xfrm>
          <a:prstGeom prst="rect">
            <a:avLst/>
          </a:prstGeom>
        </p:spPr>
        <p:txBody>
          <a:bodyPr wrap="square">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2"/>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Fn:Join</a:t>
            </a:r>
          </a:p>
        </p:txBody>
      </p:sp>
      <p:sp>
        <p:nvSpPr>
          <p:cNvPr id="20" name="Rectangle 19">
            <a:extLst>
              <a:ext uri="{FF2B5EF4-FFF2-40B4-BE49-F238E27FC236}">
                <a16:creationId xmlns:a16="http://schemas.microsoft.com/office/drawing/2014/main" id="{75866271-1085-2041-8CE7-888C0C76A059}"/>
              </a:ext>
            </a:extLst>
          </p:cNvPr>
          <p:cNvSpPr/>
          <p:nvPr/>
        </p:nvSpPr>
        <p:spPr>
          <a:xfrm>
            <a:off x="6516670" y="4746233"/>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5"/>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Fn:GetAZs</a:t>
            </a:r>
          </a:p>
        </p:txBody>
      </p:sp>
      <p:sp>
        <p:nvSpPr>
          <p:cNvPr id="21" name="Rectangle 20">
            <a:extLst>
              <a:ext uri="{FF2B5EF4-FFF2-40B4-BE49-F238E27FC236}">
                <a16:creationId xmlns:a16="http://schemas.microsoft.com/office/drawing/2014/main" id="{8F23BD03-AFAF-F94B-BE75-4486E2D71394}"/>
              </a:ext>
            </a:extLst>
          </p:cNvPr>
          <p:cNvSpPr/>
          <p:nvPr/>
        </p:nvSpPr>
        <p:spPr>
          <a:xfrm>
            <a:off x="6516417" y="1728204"/>
            <a:ext cx="4838701"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Name three built-in </a:t>
            </a: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functions (intrinsic functions) of AWS CloudFormation that help you manage your stack. </a:t>
            </a:r>
            <a:r>
              <a:rPr kumimoji="0" lang="en-US" sz="200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(Choose three answers.)</a:t>
            </a:r>
          </a:p>
        </p:txBody>
      </p:sp>
    </p:spTree>
    <p:extLst>
      <p:ext uri="{BB962C8B-B14F-4D97-AF65-F5344CB8AC3E}">
        <p14:creationId xmlns:p14="http://schemas.microsoft.com/office/powerpoint/2010/main" val="3653362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1000"/>
                                  </p:stCondLst>
                                  <p:childTnLst>
                                    <p:set>
                                      <p:cBhvr>
                                        <p:cTn id="6" dur="1" fill="hold">
                                          <p:stCondLst>
                                            <p:cond delay="0"/>
                                          </p:stCondLst>
                                        </p:cTn>
                                        <p:tgtEl>
                                          <p:spTgt spid="21">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What Is </a:t>
            </a:r>
            <a:r>
              <a:rPr lang="en-US" dirty="0" err="1">
                <a:ea typeface="Amazon Ember" panose="020B0603020204020204" pitchFamily="34" charset="0"/>
                <a:cs typeface="Amazon Ember" panose="020B0603020204020204" pitchFamily="34" charset="0"/>
              </a:rPr>
              <a:t>Serverless</a:t>
            </a:r>
            <a:r>
              <a:rPr lang="en-US" dirty="0">
                <a:ea typeface="Amazon Ember" panose="020B0603020204020204" pitchFamily="34" charset="0"/>
                <a:cs typeface="Amazon Ember" panose="020B0603020204020204" pitchFamily="34" charset="0"/>
              </a:rPr>
              <a:t> Computing?</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23</a:t>
            </a:fld>
            <a:endParaRPr lang="en-US"/>
          </a:p>
        </p:txBody>
      </p:sp>
      <p:sp>
        <p:nvSpPr>
          <p:cNvPr id="5" name="Rounded Rectangle 4"/>
          <p:cNvSpPr/>
          <p:nvPr/>
        </p:nvSpPr>
        <p:spPr>
          <a:xfrm>
            <a:off x="238540" y="1503673"/>
            <a:ext cx="5652974" cy="450966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tIns="182880" rtlCol="0" anchor="t"/>
          <a:lstStyle/>
          <a:p>
            <a:pPr marL="380990" indent="-380990">
              <a:spcBef>
                <a:spcPct val="0"/>
              </a:spcBef>
              <a:buFont typeface="Arial"/>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Provision an instance</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Update OS</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Install application platform</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Build and deploy applications</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Configure  </a:t>
            </a:r>
            <a:r>
              <a:rPr lang="en-US" sz="2400" dirty="0">
                <a:solidFill>
                  <a:schemeClr val="tx2"/>
                </a:solidFill>
                <a:ea typeface="Amazon Ember Light" panose="020B0403020204020204" pitchFamily="34" charset="0"/>
                <a:cs typeface="Amazon Ember Light" panose="020B0403020204020204" pitchFamily="34" charset="0"/>
              </a:rPr>
              <a:t>Auto Scaling </a:t>
            </a: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and load balancing</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Continuously patch, secure, and monitor servers</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Monitor and maintain applications</a:t>
            </a:r>
          </a:p>
          <a:p>
            <a:pPr marL="380990" indent="-380990">
              <a:lnSpc>
                <a:spcPct val="80000"/>
              </a:lnSpc>
              <a:spcBef>
                <a:spcPct val="0"/>
              </a:spcBef>
              <a:buFont typeface="Arial"/>
              <a:buChar char="•"/>
            </a:pPr>
            <a:endParaRPr lang="en-US" sz="2400" dirty="0">
              <a:solidFill>
                <a:schemeClr val="tx1"/>
              </a:solidFill>
              <a:ea typeface="Amazon Ember Light" panose="020B0403020204020204" pitchFamily="34" charset="0"/>
              <a:cs typeface="Amazon Ember Light" panose="020B0403020204020204" pitchFamily="34" charset="0"/>
            </a:endParaRPr>
          </a:p>
        </p:txBody>
      </p:sp>
      <p:sp>
        <p:nvSpPr>
          <p:cNvPr id="6" name="Rounded Rectangle 5"/>
          <p:cNvSpPr/>
          <p:nvPr/>
        </p:nvSpPr>
        <p:spPr>
          <a:xfrm rot="5400000">
            <a:off x="2586578" y="-432332"/>
            <a:ext cx="900326" cy="4248390"/>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380990" indent="-380990">
              <a:spcBef>
                <a:spcPct val="0"/>
              </a:spcBef>
              <a:buFont typeface="Arial"/>
              <a:buChar char="•"/>
            </a:pPr>
            <a:r>
              <a:rPr lang="en-US" sz="2400" dirty="0">
                <a:solidFill>
                  <a:schemeClr val="tx1"/>
                </a:solidFill>
                <a:ea typeface="Amazon Ember Light" panose="020B0403020204020204" pitchFamily="34" charset="0"/>
                <a:cs typeface="Amazon Ember Light" panose="020B0403020204020204" pitchFamily="34" charset="0"/>
              </a:rPr>
              <a:t>Traditional Deployment and Operations</a:t>
            </a:r>
          </a:p>
        </p:txBody>
      </p:sp>
      <p:sp>
        <p:nvSpPr>
          <p:cNvPr id="7" name="Rounded Rectangle 6"/>
          <p:cNvSpPr/>
          <p:nvPr/>
        </p:nvSpPr>
        <p:spPr>
          <a:xfrm>
            <a:off x="6236155" y="1503673"/>
            <a:ext cx="5652974" cy="4509669"/>
          </a:xfrm>
          <a:prstGeom prst="round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tIns="182880" rtlCol="0" anchor="t"/>
          <a:lstStyle/>
          <a:p>
            <a:pPr marL="380990" indent="-380990">
              <a:spcBef>
                <a:spcPct val="0"/>
              </a:spcBef>
              <a:buFont typeface="Arial"/>
              <a:buChar char="•"/>
            </a:pPr>
            <a:endPar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90" indent="-380990">
              <a:spcBef>
                <a:spcPct val="0"/>
              </a:spcBef>
              <a:buFont typeface="Arial"/>
              <a:buChar char="•"/>
            </a:pPr>
            <a:r>
              <a:rPr lang="en-US" sz="2400" dirty="0">
                <a:solidFill>
                  <a:schemeClr val="tx1"/>
                </a:solidFill>
                <a:latin typeface="+mj-lt"/>
                <a:ea typeface="Amazon Ember Light" panose="020B0403020204020204" pitchFamily="34" charset="0"/>
                <a:cs typeface="Amazon Ember Light" panose="020B0403020204020204" pitchFamily="34" charset="0"/>
              </a:rPr>
              <a:t>Provision an instance</a:t>
            </a:r>
          </a:p>
          <a:p>
            <a:pPr marL="380990" indent="-380990">
              <a:spcBef>
                <a:spcPct val="0"/>
              </a:spcBef>
              <a:buFont typeface="Arial"/>
              <a:buChar char="•"/>
            </a:pPr>
            <a:r>
              <a:rPr lang="en-US" sz="2400" dirty="0">
                <a:solidFill>
                  <a:schemeClr val="tx1"/>
                </a:solidFill>
                <a:latin typeface="+mj-lt"/>
                <a:ea typeface="Amazon Ember Light" panose="020B0403020204020204" pitchFamily="34" charset="0"/>
                <a:cs typeface="Amazon Ember Light" panose="020B0403020204020204" pitchFamily="34" charset="0"/>
              </a:rPr>
              <a:t>Update OS</a:t>
            </a:r>
          </a:p>
          <a:p>
            <a:pPr marL="380990" indent="-380990">
              <a:spcBef>
                <a:spcPct val="0"/>
              </a:spcBef>
              <a:buFont typeface="Arial"/>
              <a:buChar char="•"/>
            </a:pPr>
            <a:r>
              <a:rPr lang="en-US" sz="2400" dirty="0">
                <a:solidFill>
                  <a:schemeClr val="tx1"/>
                </a:solidFill>
                <a:latin typeface="+mj-lt"/>
                <a:ea typeface="Amazon Ember Light" panose="020B0403020204020204" pitchFamily="34" charset="0"/>
                <a:cs typeface="Amazon Ember Light" panose="020B0403020204020204" pitchFamily="34" charset="0"/>
              </a:rPr>
              <a:t>Install application platform</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Build and deploy applications</a:t>
            </a:r>
          </a:p>
          <a:p>
            <a:pPr marL="380990" indent="-380990">
              <a:spcBef>
                <a:spcPct val="0"/>
              </a:spcBef>
              <a:buFont typeface="Arial"/>
              <a:buChar char="•"/>
            </a:pPr>
            <a:r>
              <a:rPr lang="en-US" sz="2400" dirty="0">
                <a:solidFill>
                  <a:schemeClr val="tx1"/>
                </a:solidFill>
                <a:latin typeface="+mj-lt"/>
                <a:ea typeface="Amazon Ember Light" panose="020B0403020204020204" pitchFamily="34" charset="0"/>
                <a:cs typeface="Amazon Ember Light" panose="020B0403020204020204" pitchFamily="34" charset="0"/>
              </a:rPr>
              <a:t>Configure </a:t>
            </a:r>
            <a:r>
              <a:rPr lang="en-US" sz="2400" dirty="0">
                <a:solidFill>
                  <a:schemeClr val="tx2"/>
                </a:solidFill>
                <a:ea typeface="Amazon Ember Light" panose="020B0403020204020204" pitchFamily="34" charset="0"/>
                <a:cs typeface="Amazon Ember Light" panose="020B0403020204020204" pitchFamily="34" charset="0"/>
              </a:rPr>
              <a:t>Auto Scaling </a:t>
            </a:r>
            <a:r>
              <a:rPr lang="en-US" sz="2400" dirty="0">
                <a:solidFill>
                  <a:schemeClr val="tx1"/>
                </a:solidFill>
                <a:latin typeface="+mj-lt"/>
                <a:ea typeface="Amazon Ember Light" panose="020B0403020204020204" pitchFamily="34" charset="0"/>
                <a:cs typeface="Amazon Ember Light" panose="020B0403020204020204" pitchFamily="34" charset="0"/>
              </a:rPr>
              <a:t>and load balancing</a:t>
            </a:r>
          </a:p>
          <a:p>
            <a:pPr marL="380990" indent="-380990">
              <a:spcBef>
                <a:spcPct val="0"/>
              </a:spcBef>
              <a:buFont typeface="Arial"/>
              <a:buChar char="•"/>
            </a:pPr>
            <a:r>
              <a:rPr lang="en-US" sz="2400" dirty="0">
                <a:solidFill>
                  <a:schemeClr val="tx1"/>
                </a:solidFill>
                <a:latin typeface="+mj-lt"/>
                <a:ea typeface="Amazon Ember Light" panose="020B0403020204020204" pitchFamily="34" charset="0"/>
                <a:cs typeface="Amazon Ember Light" panose="020B0403020204020204" pitchFamily="34" charset="0"/>
              </a:rPr>
              <a:t>Continuously patch, </a:t>
            </a:r>
            <a:r>
              <a:rPr lang="en-US" sz="2400" dirty="0">
                <a:solidFill>
                  <a:schemeClr val="tx1"/>
                </a:solidFill>
                <a:ea typeface="Amazon Ember Light" panose="020B0403020204020204" pitchFamily="34" charset="0"/>
                <a:cs typeface="Amazon Ember Light" panose="020B0403020204020204" pitchFamily="34" charset="0"/>
              </a:rPr>
              <a:t>secure</a:t>
            </a:r>
            <a:r>
              <a:rPr lang="en-US" sz="2400" dirty="0">
                <a:solidFill>
                  <a:schemeClr val="tx1"/>
                </a:solidFill>
                <a:latin typeface="+mj-lt"/>
                <a:ea typeface="Amazon Ember Light" panose="020B0403020204020204" pitchFamily="34" charset="0"/>
                <a:cs typeface="Amazon Ember Light" panose="020B0403020204020204" pitchFamily="34" charset="0"/>
              </a:rPr>
              <a:t>, and monitor servers</a:t>
            </a:r>
          </a:p>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Monitor and maintain applications</a:t>
            </a:r>
          </a:p>
          <a:p>
            <a:pPr>
              <a:lnSpc>
                <a:spcPct val="80000"/>
              </a:lnSpc>
              <a:spcBef>
                <a:spcPct val="0"/>
              </a:spcBef>
            </a:pPr>
            <a:endParaRPr lang="en-US" sz="2130" dirty="0">
              <a:solidFill>
                <a:srgbClr val="595A5D"/>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Rounded Rectangle 7"/>
          <p:cNvSpPr/>
          <p:nvPr/>
        </p:nvSpPr>
        <p:spPr>
          <a:xfrm rot="5400000">
            <a:off x="8484660" y="-352464"/>
            <a:ext cx="900326" cy="4088652"/>
          </a:xfrm>
          <a:prstGeom prst="round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380990" indent="-380990">
              <a:spcBef>
                <a:spcPct val="0"/>
              </a:spcBef>
              <a:buFont typeface="Arial"/>
              <a:buChar char="•"/>
            </a:pPr>
            <a:r>
              <a:rPr lang="en-US" sz="2400" dirty="0">
                <a:solidFill>
                  <a:schemeClr val="tx1"/>
                </a:solidFill>
                <a:latin typeface="Amazon Ember" panose="02000000000000000000" pitchFamily="2" charset="0"/>
                <a:ea typeface="Amazon Ember" panose="02000000000000000000" pitchFamily="2" charset="0"/>
                <a:cs typeface="Amazon Ember Light" panose="020B0403020204020204" pitchFamily="34" charset="0"/>
              </a:rPr>
              <a:t>Serverless Deployment and Operations</a:t>
            </a:r>
          </a:p>
        </p:txBody>
      </p:sp>
    </p:spTree>
    <p:extLst>
      <p:ext uri="{BB962C8B-B14F-4D97-AF65-F5344CB8AC3E}">
        <p14:creationId xmlns:p14="http://schemas.microsoft.com/office/powerpoint/2010/main" val="193905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Amazon Ember" panose="020B0603020204020204" pitchFamily="34" charset="0"/>
                <a:cs typeface="Amazon Ember" panose="020B0603020204020204" pitchFamily="34" charset="0"/>
              </a:rPr>
              <a:t>Serverless</a:t>
            </a:r>
            <a:r>
              <a:rPr lang="en-US" dirty="0">
                <a:ea typeface="Amazon Ember" panose="020B0603020204020204" pitchFamily="34" charset="0"/>
                <a:cs typeface="Amazon Ember" panose="020B0603020204020204" pitchFamily="34" charset="0"/>
              </a:rPr>
              <a:t> Platform</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24</a:t>
            </a:fld>
            <a:endParaRPr lang="en-US"/>
          </a:p>
        </p:txBody>
      </p:sp>
      <p:grpSp>
        <p:nvGrpSpPr>
          <p:cNvPr id="41" name="Group 40"/>
          <p:cNvGrpSpPr/>
          <p:nvPr/>
        </p:nvGrpSpPr>
        <p:grpSpPr>
          <a:xfrm>
            <a:off x="189277" y="1272810"/>
            <a:ext cx="3429144" cy="4715674"/>
            <a:chOff x="189277" y="1272810"/>
            <a:chExt cx="3429144" cy="4715674"/>
          </a:xfrm>
        </p:grpSpPr>
        <p:grpSp>
          <p:nvGrpSpPr>
            <p:cNvPr id="33" name="Group 32"/>
            <p:cNvGrpSpPr/>
            <p:nvPr/>
          </p:nvGrpSpPr>
          <p:grpSpPr>
            <a:xfrm>
              <a:off x="1104079" y="1272810"/>
              <a:ext cx="1599540" cy="2018585"/>
              <a:chOff x="689058" y="1286435"/>
              <a:chExt cx="1599540" cy="2018585"/>
            </a:xfrm>
          </p:grpSpPr>
          <p:sp>
            <p:nvSpPr>
              <p:cNvPr id="5" name="TextBox 4"/>
              <p:cNvSpPr txBox="1"/>
              <p:nvPr/>
            </p:nvSpPr>
            <p:spPr>
              <a:xfrm>
                <a:off x="689058" y="2935688"/>
                <a:ext cx="1599540"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AWS Lambda</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359" y="1778318"/>
                <a:ext cx="918938" cy="1102725"/>
              </a:xfrm>
              <a:prstGeom prst="rect">
                <a:avLst/>
              </a:prstGeom>
            </p:spPr>
          </p:pic>
          <p:sp>
            <p:nvSpPr>
              <p:cNvPr id="25" name="TextBox 24"/>
              <p:cNvSpPr txBox="1"/>
              <p:nvPr/>
            </p:nvSpPr>
            <p:spPr>
              <a:xfrm>
                <a:off x="756095" y="1286435"/>
                <a:ext cx="1465466"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Compute</a:t>
                </a:r>
              </a:p>
            </p:txBody>
          </p:sp>
        </p:grpSp>
        <p:grpSp>
          <p:nvGrpSpPr>
            <p:cNvPr id="37" name="Group 36"/>
            <p:cNvGrpSpPr/>
            <p:nvPr/>
          </p:nvGrpSpPr>
          <p:grpSpPr>
            <a:xfrm>
              <a:off x="189277" y="3729346"/>
              <a:ext cx="3429144" cy="2259138"/>
              <a:chOff x="189277" y="3796173"/>
              <a:chExt cx="3429144" cy="2259138"/>
            </a:xfrm>
          </p:grpSpPr>
          <p:sp>
            <p:nvSpPr>
              <p:cNvPr id="9" name="TextBox 8"/>
              <p:cNvSpPr txBox="1"/>
              <p:nvPr/>
            </p:nvSpPr>
            <p:spPr>
              <a:xfrm>
                <a:off x="935475" y="5408980"/>
                <a:ext cx="1936749" cy="646331"/>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Amazon SNS and</a:t>
                </a:r>
              </a:p>
              <a:p>
                <a:pPr defTabSz="609585">
                  <a:defRPr/>
                </a:pPr>
                <a:r>
                  <a:rPr lang="en-US" dirty="0">
                    <a:ea typeface="Amazon Ember" panose="020B0603020204020204" pitchFamily="34" charset="0"/>
                    <a:cs typeface="Amazon Ember" panose="020B0603020204020204" pitchFamily="34" charset="0"/>
                  </a:rPr>
                  <a:t>Amazon SQS</a:t>
                </a:r>
              </a:p>
            </p:txBody>
          </p:sp>
          <p:grpSp>
            <p:nvGrpSpPr>
              <p:cNvPr id="21" name="Group 20"/>
              <p:cNvGrpSpPr/>
              <p:nvPr/>
            </p:nvGrpSpPr>
            <p:grpSpPr>
              <a:xfrm>
                <a:off x="946712" y="4435517"/>
                <a:ext cx="1914274" cy="925028"/>
                <a:chOff x="724456" y="4566565"/>
                <a:chExt cx="1914274" cy="925028"/>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456" y="4595148"/>
                  <a:ext cx="747038" cy="896445"/>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9272" y="4566565"/>
                  <a:ext cx="889458" cy="889458"/>
                </a:xfrm>
                <a:prstGeom prst="rect">
                  <a:avLst/>
                </a:prstGeom>
              </p:spPr>
            </p:pic>
          </p:grpSp>
          <p:sp>
            <p:nvSpPr>
              <p:cNvPr id="26" name="TextBox 25"/>
              <p:cNvSpPr txBox="1"/>
              <p:nvPr/>
            </p:nvSpPr>
            <p:spPr>
              <a:xfrm>
                <a:off x="189277" y="3796173"/>
                <a:ext cx="3429144"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Interprocess</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00000000000000000" pitchFamily="2" charset="0"/>
                    <a:ea typeface="Amazon Ember" panose="02000000000000000000" pitchFamily="2" charset="0"/>
                    <a:cs typeface="Amazon Ember Light" panose="020B0403020204020204" pitchFamily="34" charset="0"/>
                  </a:rPr>
                  <a:t>Messaging</a:t>
                </a:r>
              </a:p>
            </p:txBody>
          </p:sp>
        </p:grpSp>
      </p:grpSp>
      <p:grpSp>
        <p:nvGrpSpPr>
          <p:cNvPr id="46" name="Group 45"/>
          <p:cNvGrpSpPr/>
          <p:nvPr/>
        </p:nvGrpSpPr>
        <p:grpSpPr>
          <a:xfrm>
            <a:off x="4002523" y="1272810"/>
            <a:ext cx="2428935" cy="4524312"/>
            <a:chOff x="3387584" y="1272810"/>
            <a:chExt cx="2428935" cy="4524312"/>
          </a:xfrm>
        </p:grpSpPr>
        <p:grpSp>
          <p:nvGrpSpPr>
            <p:cNvPr id="34" name="Group 33"/>
            <p:cNvGrpSpPr/>
            <p:nvPr/>
          </p:nvGrpSpPr>
          <p:grpSpPr>
            <a:xfrm>
              <a:off x="3387584" y="1272810"/>
              <a:ext cx="2428935" cy="2002850"/>
              <a:chOff x="3329985" y="1272810"/>
              <a:chExt cx="2428935" cy="2002850"/>
            </a:xfrm>
          </p:grpSpPr>
          <p:sp>
            <p:nvSpPr>
              <p:cNvPr id="6" name="TextBox 5"/>
              <p:cNvSpPr txBox="1"/>
              <p:nvPr/>
            </p:nvSpPr>
            <p:spPr>
              <a:xfrm>
                <a:off x="3329985" y="2906328"/>
                <a:ext cx="2428935"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Amazon</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API</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Gateway</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0516" y="1850123"/>
                <a:ext cx="787873" cy="945449"/>
              </a:xfrm>
              <a:prstGeom prst="rect">
                <a:avLst/>
              </a:prstGeom>
            </p:spPr>
          </p:pic>
          <p:sp>
            <p:nvSpPr>
              <p:cNvPr id="27" name="TextBox 26"/>
              <p:cNvSpPr txBox="1"/>
              <p:nvPr/>
            </p:nvSpPr>
            <p:spPr>
              <a:xfrm>
                <a:off x="3827749" y="1272810"/>
                <a:ext cx="1433406" cy="461665"/>
              </a:xfrm>
              <a:prstGeom prst="rect">
                <a:avLst/>
              </a:prstGeom>
              <a:noFill/>
            </p:spPr>
            <p:txBody>
              <a:bodyPr wrap="none" rtlCol="0">
                <a:spAutoFit/>
              </a:bodyPr>
              <a:lstStyle/>
              <a:p>
                <a:pPr defTabSz="609585">
                  <a:defRPr/>
                </a:pPr>
                <a:r>
                  <a:rPr lang="en-US" sz="2400" dirty="0" err="1">
                    <a:latin typeface="Amazon Ember" panose="02000000000000000000" pitchFamily="2" charset="0"/>
                    <a:ea typeface="Amazon Ember" panose="02000000000000000000" pitchFamily="2" charset="0"/>
                    <a:cs typeface="Amazon Ember Light" panose="020B0403020204020204" pitchFamily="34" charset="0"/>
                  </a:rPr>
                  <a:t>APIProxy</a:t>
                </a:r>
                <a:endParaRPr lang="en-US" sz="2400" dirty="0">
                  <a:latin typeface="Amazon Ember" panose="02000000000000000000" pitchFamily="2" charset="0"/>
                  <a:ea typeface="Amazon Ember" panose="02000000000000000000" pitchFamily="2" charset="0"/>
                  <a:cs typeface="Amazon Ember Light" panose="020B0403020204020204" pitchFamily="34" charset="0"/>
                </a:endParaRPr>
              </a:p>
            </p:txBody>
          </p:sp>
        </p:grpSp>
        <p:grpSp>
          <p:nvGrpSpPr>
            <p:cNvPr id="38" name="Group 37"/>
            <p:cNvGrpSpPr/>
            <p:nvPr/>
          </p:nvGrpSpPr>
          <p:grpSpPr>
            <a:xfrm>
              <a:off x="3449620" y="3729346"/>
              <a:ext cx="2304862" cy="2067776"/>
              <a:chOff x="3569255" y="3779813"/>
              <a:chExt cx="2304862" cy="2067776"/>
            </a:xfrm>
          </p:grpSpPr>
          <p:sp>
            <p:nvSpPr>
              <p:cNvPr id="10" name="TextBox 9"/>
              <p:cNvSpPr txBox="1"/>
              <p:nvPr/>
            </p:nvSpPr>
            <p:spPr>
              <a:xfrm>
                <a:off x="3569255" y="5478257"/>
                <a:ext cx="2304862"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AWS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Step</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Functions</a:t>
                </a: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03251" y="4260878"/>
                <a:ext cx="836870" cy="1009168"/>
              </a:xfrm>
              <a:prstGeom prst="rect">
                <a:avLst/>
              </a:prstGeom>
            </p:spPr>
          </p:pic>
          <p:sp>
            <p:nvSpPr>
              <p:cNvPr id="30" name="TextBox 29"/>
              <p:cNvSpPr txBox="1"/>
              <p:nvPr/>
            </p:nvSpPr>
            <p:spPr>
              <a:xfrm>
                <a:off x="3665949" y="3779813"/>
                <a:ext cx="2111475"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Orchestration</a:t>
                </a:r>
              </a:p>
            </p:txBody>
          </p:sp>
        </p:grpSp>
      </p:grpSp>
      <p:grpSp>
        <p:nvGrpSpPr>
          <p:cNvPr id="44" name="Group 43"/>
          <p:cNvGrpSpPr/>
          <p:nvPr/>
        </p:nvGrpSpPr>
        <p:grpSpPr>
          <a:xfrm>
            <a:off x="6815560" y="1272810"/>
            <a:ext cx="2174183" cy="4786163"/>
            <a:chOff x="6546783" y="1272810"/>
            <a:chExt cx="2174183" cy="4786163"/>
          </a:xfrm>
        </p:grpSpPr>
        <p:grpSp>
          <p:nvGrpSpPr>
            <p:cNvPr id="35" name="Group 34"/>
            <p:cNvGrpSpPr/>
            <p:nvPr/>
          </p:nvGrpSpPr>
          <p:grpSpPr>
            <a:xfrm>
              <a:off x="6945224" y="1272810"/>
              <a:ext cx="1377300" cy="1996838"/>
              <a:chOff x="6826403" y="1278822"/>
              <a:chExt cx="1377300" cy="1996838"/>
            </a:xfrm>
          </p:grpSpPr>
          <p:sp>
            <p:nvSpPr>
              <p:cNvPr id="7" name="TextBox 6"/>
              <p:cNvSpPr txBox="1"/>
              <p:nvPr/>
            </p:nvSpPr>
            <p:spPr>
              <a:xfrm>
                <a:off x="6826403" y="2906328"/>
                <a:ext cx="1377300"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Amazon S3</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4235" y="1777184"/>
                <a:ext cx="801637" cy="961964"/>
              </a:xfrm>
              <a:prstGeom prst="rect">
                <a:avLst/>
              </a:prstGeom>
            </p:spPr>
          </p:pic>
          <p:sp>
            <p:nvSpPr>
              <p:cNvPr id="28" name="TextBox 27"/>
              <p:cNvSpPr txBox="1"/>
              <p:nvPr/>
            </p:nvSpPr>
            <p:spPr>
              <a:xfrm>
                <a:off x="6877699" y="1278822"/>
                <a:ext cx="1274708"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Storage</a:t>
                </a:r>
              </a:p>
            </p:txBody>
          </p:sp>
        </p:grpSp>
        <p:grpSp>
          <p:nvGrpSpPr>
            <p:cNvPr id="39" name="Group 38"/>
            <p:cNvGrpSpPr/>
            <p:nvPr/>
          </p:nvGrpSpPr>
          <p:grpSpPr>
            <a:xfrm>
              <a:off x="6546783" y="3729346"/>
              <a:ext cx="2174183" cy="2329627"/>
              <a:chOff x="6546783" y="3729346"/>
              <a:chExt cx="2174183" cy="2329627"/>
            </a:xfrm>
          </p:grpSpPr>
          <p:sp>
            <p:nvSpPr>
              <p:cNvPr id="11" name="TextBox 10"/>
              <p:cNvSpPr txBox="1"/>
              <p:nvPr/>
            </p:nvSpPr>
            <p:spPr>
              <a:xfrm>
                <a:off x="6714392" y="5412642"/>
                <a:ext cx="1838965" cy="646331"/>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Amazon Kinesis</a:t>
                </a:r>
              </a:p>
              <a:p>
                <a:pPr defTabSz="609585">
                  <a:defRPr/>
                </a:pPr>
                <a:r>
                  <a:rPr lang="en-US" dirty="0">
                    <a:ea typeface="Amazon Ember" panose="020B0603020204020204" pitchFamily="34" charset="0"/>
                    <a:cs typeface="Amazon Ember" panose="020B0603020204020204" pitchFamily="34" charset="0"/>
                  </a:rPr>
                  <a:t>Amazon Athena</a:t>
                </a:r>
              </a:p>
            </p:txBody>
          </p:sp>
          <p:grpSp>
            <p:nvGrpSpPr>
              <p:cNvPr id="16" name="Group 15"/>
              <p:cNvGrpSpPr/>
              <p:nvPr/>
            </p:nvGrpSpPr>
            <p:grpSpPr>
              <a:xfrm>
                <a:off x="6546783" y="4324344"/>
                <a:ext cx="2174183" cy="1018365"/>
                <a:chOff x="6513118" y="4455392"/>
                <a:chExt cx="2174183" cy="1018365"/>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3118" y="4455392"/>
                  <a:ext cx="825232" cy="990278"/>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79993" y="4472375"/>
                  <a:ext cx="1007308" cy="1001382"/>
                </a:xfrm>
                <a:prstGeom prst="rect">
                  <a:avLst/>
                </a:prstGeom>
              </p:spPr>
            </p:pic>
          </p:grpSp>
          <p:sp>
            <p:nvSpPr>
              <p:cNvPr id="31" name="TextBox 30"/>
              <p:cNvSpPr txBox="1"/>
              <p:nvPr/>
            </p:nvSpPr>
            <p:spPr>
              <a:xfrm>
                <a:off x="6912362" y="3729346"/>
                <a:ext cx="1443024"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Analytics</a:t>
                </a:r>
              </a:p>
            </p:txBody>
          </p:sp>
        </p:grpSp>
      </p:grpSp>
      <p:grpSp>
        <p:nvGrpSpPr>
          <p:cNvPr id="45" name="Group 44"/>
          <p:cNvGrpSpPr/>
          <p:nvPr/>
        </p:nvGrpSpPr>
        <p:grpSpPr>
          <a:xfrm>
            <a:off x="9373845" y="1272810"/>
            <a:ext cx="2428870" cy="4486986"/>
            <a:chOff x="9373845" y="1272810"/>
            <a:chExt cx="2428870" cy="4486986"/>
          </a:xfrm>
        </p:grpSpPr>
        <p:grpSp>
          <p:nvGrpSpPr>
            <p:cNvPr id="36" name="Group 35"/>
            <p:cNvGrpSpPr/>
            <p:nvPr/>
          </p:nvGrpSpPr>
          <p:grpSpPr>
            <a:xfrm>
              <a:off x="9450789" y="1272810"/>
              <a:ext cx="2274982" cy="1987368"/>
              <a:chOff x="9269650" y="1300144"/>
              <a:chExt cx="2274982" cy="1987368"/>
            </a:xfrm>
          </p:grpSpPr>
          <p:sp>
            <p:nvSpPr>
              <p:cNvPr id="8" name="TextBox 7"/>
              <p:cNvSpPr txBox="1"/>
              <p:nvPr/>
            </p:nvSpPr>
            <p:spPr>
              <a:xfrm>
                <a:off x="9269650" y="2918180"/>
                <a:ext cx="2274982"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Amazon DynamoDB</a:t>
                </a:r>
              </a:p>
            </p:txBody>
          </p:sp>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35095" y="1867332"/>
                <a:ext cx="744093" cy="824227"/>
              </a:xfrm>
              <a:prstGeom prst="rect">
                <a:avLst/>
              </a:prstGeom>
            </p:spPr>
          </p:pic>
          <p:sp>
            <p:nvSpPr>
              <p:cNvPr id="29" name="TextBox 28"/>
              <p:cNvSpPr txBox="1"/>
              <p:nvPr/>
            </p:nvSpPr>
            <p:spPr>
              <a:xfrm>
                <a:off x="9667195" y="1300144"/>
                <a:ext cx="1479892"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Database</a:t>
                </a:r>
              </a:p>
            </p:txBody>
          </p:sp>
        </p:grpSp>
        <p:grpSp>
          <p:nvGrpSpPr>
            <p:cNvPr id="40" name="Group 39"/>
            <p:cNvGrpSpPr/>
            <p:nvPr/>
          </p:nvGrpSpPr>
          <p:grpSpPr>
            <a:xfrm>
              <a:off x="9373845" y="3729346"/>
              <a:ext cx="2428870" cy="2030450"/>
              <a:chOff x="9478041" y="3790623"/>
              <a:chExt cx="2428870" cy="2030450"/>
            </a:xfrm>
          </p:grpSpPr>
          <p:sp>
            <p:nvSpPr>
              <p:cNvPr id="12" name="TextBox 11"/>
              <p:cNvSpPr txBox="1"/>
              <p:nvPr/>
            </p:nvSpPr>
            <p:spPr>
              <a:xfrm>
                <a:off x="10218629" y="5451741"/>
                <a:ext cx="947695" cy="369332"/>
              </a:xfrm>
              <a:prstGeom prst="rect">
                <a:avLst/>
              </a:prstGeom>
              <a:noFill/>
            </p:spPr>
            <p:txBody>
              <a:bodyPr wrap="none" rtlCol="0">
                <a:spAutoFit/>
              </a:bodyPr>
              <a:lstStyle/>
              <a:p>
                <a:pPr defTabSz="609585">
                  <a:defRPr/>
                </a:pPr>
                <a:r>
                  <a:rPr lang="en-US" dirty="0">
                    <a:ea typeface="Amazon Ember" panose="020B0603020204020204" pitchFamily="34" charset="0"/>
                    <a:cs typeface="Amazon Ember" panose="020B0603020204020204" pitchFamily="34" charset="0"/>
                  </a:rPr>
                  <a:t>Tooling</a:t>
                </a:r>
              </a:p>
            </p:txBody>
          </p:sp>
          <p:pic>
            <p:nvPicPr>
              <p:cNvPr id="24" name="Picture 2" descr="Practice Continuous Integration and Continuous Delive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50185" y="4050846"/>
                <a:ext cx="1684582" cy="144392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478041" y="3790623"/>
                <a:ext cx="2428870" cy="461665"/>
              </a:xfrm>
              <a:prstGeom prst="rect">
                <a:avLst/>
              </a:prstGeom>
              <a:noFill/>
            </p:spPr>
            <p:txBody>
              <a:bodyPr wrap="none" rtlCol="0">
                <a:spAutoFit/>
              </a:bodyPr>
              <a:lstStyle/>
              <a:p>
                <a:pPr defTabSz="609585">
                  <a:defRPr/>
                </a:pPr>
                <a:r>
                  <a:rPr lang="en-US" sz="2400" dirty="0">
                    <a:latin typeface="Amazon Ember" panose="02000000000000000000" pitchFamily="2" charset="0"/>
                    <a:ea typeface="Amazon Ember" panose="02000000000000000000" pitchFamily="2" charset="0"/>
                    <a:cs typeface="Amazon Ember Light" panose="020B0403020204020204" pitchFamily="34" charset="0"/>
                  </a:rPr>
                  <a:t>Developer</a:t>
                </a:r>
                <a:r>
                  <a:rPr lang="en-US" sz="2000"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00000000000000000" pitchFamily="2" charset="0"/>
                    <a:ea typeface="Amazon Ember" panose="02000000000000000000" pitchFamily="2" charset="0"/>
                    <a:cs typeface="Amazon Ember Light" panose="020B0403020204020204" pitchFamily="34" charset="0"/>
                  </a:rPr>
                  <a:t>Tools</a:t>
                </a:r>
              </a:p>
            </p:txBody>
          </p:sp>
        </p:grpSp>
      </p:grpSp>
    </p:spTree>
    <p:extLst>
      <p:ext uri="{BB962C8B-B14F-4D97-AF65-F5344CB8AC3E}">
        <p14:creationId xmlns:p14="http://schemas.microsoft.com/office/powerpoint/2010/main" val="1351266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a typeface="Amazon Ember" panose="020B0603020204020204" pitchFamily="34" charset="0"/>
                <a:cs typeface="Amazon Ember" panose="020B0603020204020204" pitchFamily="34" charset="0"/>
              </a:rPr>
              <a:t>Serverless</a:t>
            </a:r>
            <a:r>
              <a:rPr lang="en-US" dirty="0">
                <a:ea typeface="Amazon Ember" panose="020B0603020204020204" pitchFamily="34" charset="0"/>
                <a:cs typeface="Amazon Ember" panose="020B0603020204020204" pitchFamily="34" charset="0"/>
              </a:rPr>
              <a:t> Architecture</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25</a:t>
            </a:fld>
            <a:endParaRPr lang="en-US"/>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76" y="1189038"/>
            <a:ext cx="10318137" cy="4782784"/>
          </a:xfrm>
          <a:prstGeom prst="rect">
            <a:avLst/>
          </a:prstGeom>
        </p:spPr>
      </p:pic>
    </p:spTree>
    <p:extLst>
      <p:ext uri="{BB962C8B-B14F-4D97-AF65-F5344CB8AC3E}">
        <p14:creationId xmlns:p14="http://schemas.microsoft.com/office/powerpoint/2010/main" val="21356653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AWS </a:t>
            </a:r>
            <a:r>
              <a:rPr lang="en-US" dirty="0" err="1">
                <a:ea typeface="Amazon Ember" panose="020B0603020204020204" pitchFamily="34" charset="0"/>
                <a:cs typeface="Amazon Ember" panose="020B0603020204020204" pitchFamily="34" charset="0"/>
              </a:rPr>
              <a:t>Serverless</a:t>
            </a:r>
            <a:r>
              <a:rPr lang="en-US" dirty="0">
                <a:ea typeface="Amazon Ember" panose="020B0603020204020204" pitchFamily="34" charset="0"/>
                <a:cs typeface="Amazon Ember" panose="020B0603020204020204" pitchFamily="34" charset="0"/>
              </a:rPr>
              <a:t> Application Model</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26</a:t>
            </a:fld>
            <a:endParaRPr lang="en-US"/>
          </a:p>
        </p:txBody>
      </p:sp>
      <p:sp>
        <p:nvSpPr>
          <p:cNvPr id="5" name="Content Placeholder 2"/>
          <p:cNvSpPr txBox="1">
            <a:spLocks/>
          </p:cNvSpPr>
          <p:nvPr/>
        </p:nvSpPr>
        <p:spPr>
          <a:xfrm>
            <a:off x="253759" y="1518834"/>
            <a:ext cx="9499621" cy="39129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dirty="0">
                <a:latin typeface="Amazon Ember" panose="02000000000000000000" pitchFamily="2" charset="0"/>
                <a:ea typeface="Amazon Ember" panose="02000000000000000000" pitchFamily="2" charset="0"/>
              </a:rPr>
              <a:t>AWS </a:t>
            </a:r>
            <a:r>
              <a:rPr lang="en-US" dirty="0" err="1">
                <a:latin typeface="Amazon Ember" panose="02000000000000000000" pitchFamily="2" charset="0"/>
                <a:ea typeface="Amazon Ember" panose="02000000000000000000" pitchFamily="2" charset="0"/>
              </a:rPr>
              <a:t>CloudFormation</a:t>
            </a:r>
            <a:r>
              <a:rPr lang="en-US" dirty="0">
                <a:latin typeface="Amazon Ember" panose="02000000000000000000" pitchFamily="2" charset="0"/>
                <a:ea typeface="Amazon Ember" panose="02000000000000000000" pitchFamily="2" charset="0"/>
              </a:rPr>
              <a:t> extension optimized for </a:t>
            </a:r>
            <a:r>
              <a:rPr lang="en-US" dirty="0" err="1">
                <a:latin typeface="Amazon Ember" panose="02000000000000000000" pitchFamily="2" charset="0"/>
                <a:ea typeface="Amazon Ember" panose="02000000000000000000" pitchFamily="2" charset="0"/>
              </a:rPr>
              <a:t>serverless</a:t>
            </a:r>
            <a:endParaRPr lang="en-US" dirty="0">
              <a:latin typeface="Amazon Ember" panose="02000000000000000000" pitchFamily="2" charset="0"/>
              <a:ea typeface="Amazon Ember" panose="02000000000000000000" pitchFamily="2" charset="0"/>
            </a:endParaRPr>
          </a:p>
          <a:p>
            <a:pPr marL="457200" indent="-457200">
              <a:lnSpc>
                <a:spcPct val="100000"/>
              </a:lnSpc>
            </a:pPr>
            <a:r>
              <a:rPr lang="en-US" dirty="0">
                <a:latin typeface="Amazon Ember" panose="02000000000000000000" pitchFamily="2" charset="0"/>
                <a:ea typeface="Amazon Ember" panose="02000000000000000000" pitchFamily="2" charset="0"/>
              </a:rPr>
              <a:t>New </a:t>
            </a:r>
            <a:r>
              <a:rPr lang="en-US" dirty="0" err="1">
                <a:latin typeface="Amazon Ember" panose="02000000000000000000" pitchFamily="2" charset="0"/>
                <a:ea typeface="Amazon Ember" panose="02000000000000000000" pitchFamily="2" charset="0"/>
              </a:rPr>
              <a:t>serverless</a:t>
            </a:r>
            <a:r>
              <a:rPr lang="en-US" dirty="0">
                <a:latin typeface="Amazon Ember" panose="02000000000000000000" pitchFamily="2" charset="0"/>
                <a:ea typeface="Amazon Ember" panose="02000000000000000000" pitchFamily="2" charset="0"/>
              </a:rPr>
              <a:t> resource types: functions, API, and tables</a:t>
            </a:r>
          </a:p>
          <a:p>
            <a:pPr marL="457200" indent="-457200">
              <a:lnSpc>
                <a:spcPct val="100000"/>
              </a:lnSpc>
            </a:pPr>
            <a:r>
              <a:rPr lang="en-US" dirty="0">
                <a:latin typeface="Amazon Ember" panose="02000000000000000000" pitchFamily="2" charset="0"/>
                <a:ea typeface="Amazon Ember" panose="02000000000000000000" pitchFamily="2" charset="0"/>
              </a:rPr>
              <a:t>Supports anything that AWS </a:t>
            </a:r>
            <a:r>
              <a:rPr lang="en-US" dirty="0" err="1">
                <a:latin typeface="Amazon Ember" panose="02000000000000000000" pitchFamily="2" charset="0"/>
                <a:ea typeface="Amazon Ember" panose="02000000000000000000" pitchFamily="2" charset="0"/>
              </a:rPr>
              <a:t>CloudFormation</a:t>
            </a:r>
            <a:r>
              <a:rPr lang="en-US" dirty="0">
                <a:latin typeface="Amazon Ember" panose="02000000000000000000" pitchFamily="2" charset="0"/>
                <a:ea typeface="Amazon Ember" panose="02000000000000000000" pitchFamily="2" charset="0"/>
              </a:rPr>
              <a:t> supports</a:t>
            </a:r>
          </a:p>
          <a:p>
            <a:pPr marL="914400" lvl="2" indent="-457200" defTabSz="342900">
              <a:lnSpc>
                <a:spcPct val="100000"/>
              </a:lnSpc>
              <a:spcBef>
                <a:spcPts val="600"/>
              </a:spcBef>
              <a:buClr>
                <a:schemeClr val="accent1"/>
              </a:buClr>
              <a:buSzPct val="110000"/>
              <a:tabLst>
                <a:tab pos="8461375" algn="r"/>
              </a:tabLst>
            </a:pPr>
            <a:r>
              <a:rPr lang="en-US" sz="2800" dirty="0"/>
              <a:t>Define resources for your </a:t>
            </a:r>
            <a:r>
              <a:rPr lang="en-US" sz="2800" dirty="0" err="1"/>
              <a:t>serverless</a:t>
            </a:r>
            <a:r>
              <a:rPr lang="en-US" sz="2800" dirty="0"/>
              <a:t> application</a:t>
            </a:r>
          </a:p>
          <a:p>
            <a:pPr marL="457200" indent="-457200">
              <a:lnSpc>
                <a:spcPct val="100000"/>
              </a:lnSpc>
            </a:pPr>
            <a:r>
              <a:rPr lang="en-US" dirty="0">
                <a:latin typeface="Amazon Ember" panose="02000000000000000000" pitchFamily="2" charset="0"/>
                <a:ea typeface="Amazon Ember" panose="02000000000000000000" pitchFamily="2" charset="0"/>
              </a:rPr>
              <a:t>Open specification (Apache 2.0)</a:t>
            </a:r>
          </a:p>
          <a:p>
            <a:pPr>
              <a:lnSpc>
                <a:spcPct val="150000"/>
              </a:lnSpc>
            </a:pPr>
            <a:endParaRPr lang="en-US" dirty="0"/>
          </a:p>
        </p:txBody>
      </p:sp>
    </p:spTree>
    <p:extLst>
      <p:ext uri="{BB962C8B-B14F-4D97-AF65-F5344CB8AC3E}">
        <p14:creationId xmlns:p14="http://schemas.microsoft.com/office/powerpoint/2010/main" val="42880487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AWS Lambda: </a:t>
            </a:r>
            <a:r>
              <a:rPr lang="en-US" dirty="0" err="1">
                <a:ea typeface="Amazon Ember" panose="020B0603020204020204" pitchFamily="34" charset="0"/>
                <a:cs typeface="Amazon Ember" panose="020B0603020204020204" pitchFamily="34" charset="0"/>
              </a:rPr>
              <a:t>Serverless</a:t>
            </a:r>
            <a:r>
              <a:rPr lang="en-US" dirty="0">
                <a:ea typeface="Amazon Ember" panose="020B0603020204020204" pitchFamily="34" charset="0"/>
                <a:cs typeface="Amazon Ember" panose="020B0603020204020204" pitchFamily="34" charset="0"/>
              </a:rPr>
              <a:t> Applications</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27</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94556" y="1603859"/>
            <a:ext cx="1429840" cy="1429840"/>
          </a:xfrm>
          <a:prstGeom prst="rect">
            <a:avLst/>
          </a:prstGeom>
        </p:spPr>
      </p:pic>
      <p:sp>
        <p:nvSpPr>
          <p:cNvPr id="7" name="Right Arrow 6"/>
          <p:cNvSpPr/>
          <p:nvPr/>
        </p:nvSpPr>
        <p:spPr>
          <a:xfrm>
            <a:off x="3822564" y="2770247"/>
            <a:ext cx="1612684" cy="431169"/>
          </a:xfrm>
          <a:prstGeom prst="rightArrow">
            <a:avLst/>
          </a:prstGeom>
          <a:solidFill>
            <a:schemeClr val="accent6">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ight Arrow 7"/>
          <p:cNvSpPr/>
          <p:nvPr/>
        </p:nvSpPr>
        <p:spPr>
          <a:xfrm rot="1080039">
            <a:off x="7199856" y="3268798"/>
            <a:ext cx="1672000" cy="431169"/>
          </a:xfrm>
          <a:prstGeom prst="rightArrow">
            <a:avLst/>
          </a:prstGeom>
          <a:solidFill>
            <a:schemeClr val="accent6">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7821929" y="1055337"/>
            <a:ext cx="4175097" cy="584775"/>
          </a:xfrm>
          <a:prstGeom prst="rect">
            <a:avLst/>
          </a:prstGeom>
          <a:noFill/>
        </p:spPr>
        <p:txBody>
          <a:bodyPr wrap="square" rtlCol="0">
            <a:spAutoFit/>
          </a:bodyPr>
          <a:lstStyle/>
          <a:p>
            <a:pPr algn="ct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0" name="Rectangle 9"/>
          <p:cNvSpPr/>
          <p:nvPr/>
        </p:nvSpPr>
        <p:spPr>
          <a:xfrm>
            <a:off x="332495" y="3724963"/>
            <a:ext cx="1357908" cy="646331"/>
          </a:xfrm>
          <a:prstGeom prst="rect">
            <a:avLst/>
          </a:prstGeom>
        </p:spPr>
        <p:txBody>
          <a:bodyPr wrap="square">
            <a:spAutoFit/>
          </a:bodyPr>
          <a:lstStyle/>
          <a:p>
            <a:r>
              <a:rPr lang="en-US" dirty="0">
                <a:ea typeface="Amazon Ember" panose="020B0603020204020204" pitchFamily="34" charset="0"/>
                <a:cs typeface="Amazon Ember" panose="020B0603020204020204" pitchFamily="34" charset="0"/>
              </a:rPr>
              <a:t>Changes in data state</a:t>
            </a:r>
          </a:p>
        </p:txBody>
      </p:sp>
      <p:sp>
        <p:nvSpPr>
          <p:cNvPr id="11" name="Rectangle 10"/>
          <p:cNvSpPr/>
          <p:nvPr/>
        </p:nvSpPr>
        <p:spPr>
          <a:xfrm>
            <a:off x="332495" y="4463121"/>
            <a:ext cx="1446870" cy="646331"/>
          </a:xfrm>
          <a:prstGeom prst="rect">
            <a:avLst/>
          </a:prstGeom>
        </p:spPr>
        <p:txBody>
          <a:bodyPr wrap="square">
            <a:spAutoFit/>
          </a:bodyPr>
          <a:lstStyle/>
          <a:p>
            <a:r>
              <a:rPr lang="en-US" dirty="0">
                <a:ea typeface="Amazon Ember" panose="020B0603020204020204" pitchFamily="34" charset="0"/>
                <a:cs typeface="Amazon Ember" panose="020B0603020204020204" pitchFamily="34" charset="0"/>
              </a:rPr>
              <a:t>Requests to endpoints</a:t>
            </a:r>
          </a:p>
        </p:txBody>
      </p:sp>
      <p:sp>
        <p:nvSpPr>
          <p:cNvPr id="12" name="Rectangle 11"/>
          <p:cNvSpPr/>
          <p:nvPr/>
        </p:nvSpPr>
        <p:spPr>
          <a:xfrm>
            <a:off x="312967" y="5313489"/>
            <a:ext cx="1590629" cy="646331"/>
          </a:xfrm>
          <a:prstGeom prst="rect">
            <a:avLst/>
          </a:prstGeom>
        </p:spPr>
        <p:txBody>
          <a:bodyPr wrap="square">
            <a:spAutoFit/>
          </a:bodyPr>
          <a:lstStyle/>
          <a:p>
            <a:r>
              <a:rPr lang="en-US" dirty="0">
                <a:ea typeface="Amazon Ember" panose="020B0603020204020204" pitchFamily="34" charset="0"/>
                <a:cs typeface="Amazon Ember" panose="020B0603020204020204" pitchFamily="34" charset="0"/>
              </a:rPr>
              <a:t>Scheduled events</a:t>
            </a:r>
          </a:p>
        </p:txBody>
      </p:sp>
      <p:sp>
        <p:nvSpPr>
          <p:cNvPr id="13" name="Right Arrow 12"/>
          <p:cNvSpPr/>
          <p:nvPr/>
        </p:nvSpPr>
        <p:spPr>
          <a:xfrm rot="20519961" flipV="1">
            <a:off x="7199856" y="2383815"/>
            <a:ext cx="1672000" cy="431169"/>
          </a:xfrm>
          <a:prstGeom prst="rightArrow">
            <a:avLst/>
          </a:prstGeom>
          <a:solidFill>
            <a:schemeClr val="accent6">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 name="Group 13"/>
          <p:cNvGrpSpPr/>
          <p:nvPr/>
        </p:nvGrpSpPr>
        <p:grpSpPr>
          <a:xfrm>
            <a:off x="854592" y="1050173"/>
            <a:ext cx="3171044" cy="4906795"/>
            <a:chOff x="514862" y="909956"/>
            <a:chExt cx="2378283" cy="3680096"/>
          </a:xfrm>
        </p:grpSpPr>
        <p:grpSp>
          <p:nvGrpSpPr>
            <p:cNvPr id="15" name="Group 14"/>
            <p:cNvGrpSpPr/>
            <p:nvPr/>
          </p:nvGrpSpPr>
          <p:grpSpPr>
            <a:xfrm>
              <a:off x="514862" y="909956"/>
              <a:ext cx="2378283" cy="1765292"/>
              <a:chOff x="514862" y="909956"/>
              <a:chExt cx="2378283" cy="1765292"/>
            </a:xfrm>
          </p:grpSpPr>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3452" y="1739608"/>
                <a:ext cx="941102" cy="935640"/>
              </a:xfrm>
              <a:prstGeom prst="rect">
                <a:avLst/>
              </a:prstGeom>
              <a:noFill/>
            </p:spPr>
          </p:pic>
          <p:sp>
            <p:nvSpPr>
              <p:cNvPr id="20" name="TextBox 19"/>
              <p:cNvSpPr txBox="1"/>
              <p:nvPr/>
            </p:nvSpPr>
            <p:spPr>
              <a:xfrm>
                <a:off x="514862" y="909956"/>
                <a:ext cx="2378283" cy="438581"/>
              </a:xfrm>
              <a:prstGeom prst="rect">
                <a:avLst/>
              </a:prstGeom>
              <a:noFill/>
            </p:spPr>
            <p:txBody>
              <a:bodyPr wrap="square" rtlCol="0">
                <a:spAutoFit/>
              </a:bodyPr>
              <a:lstStyle/>
              <a:p>
                <a:pPr algn="ct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Event Source</a:t>
                </a:r>
              </a:p>
            </p:txBody>
          </p:sp>
        </p:gr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8275" y="2869811"/>
              <a:ext cx="571456" cy="57145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28585" y="3472095"/>
              <a:ext cx="550836" cy="55083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27055" y="4036156"/>
              <a:ext cx="553896" cy="553896"/>
            </a:xfrm>
            <a:prstGeom prst="rect">
              <a:avLst/>
            </a:prstGeom>
          </p:spPr>
        </p:pic>
      </p:grpSp>
      <p:pic>
        <p:nvPicPr>
          <p:cNvPr id="21" name="Picture 2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101490" y="3219832"/>
            <a:ext cx="1615975" cy="1615975"/>
          </a:xfrm>
          <a:prstGeom prst="rect">
            <a:avLst/>
          </a:prstGeom>
        </p:spPr>
      </p:pic>
      <p:grpSp>
        <p:nvGrpSpPr>
          <p:cNvPr id="22" name="Group 21"/>
          <p:cNvGrpSpPr/>
          <p:nvPr/>
        </p:nvGrpSpPr>
        <p:grpSpPr>
          <a:xfrm>
            <a:off x="5087143" y="1042482"/>
            <a:ext cx="2353933" cy="4376235"/>
            <a:chOff x="3551283" y="904188"/>
            <a:chExt cx="1765450" cy="3282176"/>
          </a:xfrm>
        </p:grpSpPr>
        <p:sp>
          <p:nvSpPr>
            <p:cNvPr id="23" name="TextBox 22"/>
            <p:cNvSpPr txBox="1"/>
            <p:nvPr/>
          </p:nvSpPr>
          <p:spPr>
            <a:xfrm>
              <a:off x="3551283" y="904188"/>
              <a:ext cx="1765450" cy="438581"/>
            </a:xfrm>
            <a:prstGeom prst="rect">
              <a:avLst/>
            </a:prstGeom>
            <a:noFill/>
          </p:spPr>
          <p:txBody>
            <a:bodyPr wrap="square" rtlCol="0">
              <a:spAutoFit/>
            </a:bodyPr>
            <a:lstStyle/>
            <a:p>
              <a:pPr algn="ct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Function</a:t>
              </a:r>
            </a:p>
          </p:txBody>
        </p:sp>
        <p:sp>
          <p:nvSpPr>
            <p:cNvPr id="24" name="Rectangle 23"/>
            <p:cNvSpPr/>
            <p:nvPr/>
          </p:nvSpPr>
          <p:spPr>
            <a:xfrm>
              <a:off x="3970087" y="3039655"/>
              <a:ext cx="927842" cy="1146709"/>
            </a:xfrm>
            <a:prstGeom prst="rect">
              <a:avLst/>
            </a:prstGeom>
          </p:spPr>
          <p:txBody>
            <a:bodyPr wrap="square">
              <a:spAutoFit/>
            </a:bodyPr>
            <a:lstStyle/>
            <a:p>
              <a:r>
                <a:rPr lang="en-US" sz="1867" dirty="0">
                  <a:ea typeface="Amazon Ember" panose="020B0603020204020204" pitchFamily="34" charset="0"/>
                  <a:cs typeface="Amazon Ember" panose="020B0603020204020204" pitchFamily="34" charset="0"/>
                </a:rPr>
                <a:t>Node.js</a:t>
              </a:r>
            </a:p>
            <a:p>
              <a:r>
                <a:rPr lang="en-US" sz="1867" dirty="0">
                  <a:ea typeface="Amazon Ember" panose="020B0603020204020204" pitchFamily="34" charset="0"/>
                  <a:cs typeface="Amazon Ember" panose="020B0603020204020204" pitchFamily="34" charset="0"/>
                </a:rPr>
                <a:t>Python</a:t>
              </a:r>
            </a:p>
            <a:p>
              <a:r>
                <a:rPr lang="en-US" sz="1867" dirty="0">
                  <a:ea typeface="Amazon Ember" panose="020B0603020204020204" pitchFamily="34" charset="0"/>
                  <a:cs typeface="Amazon Ember" panose="020B0603020204020204" pitchFamily="34" charset="0"/>
                </a:rPr>
                <a:t>Java</a:t>
              </a:r>
            </a:p>
            <a:p>
              <a:r>
                <a:rPr lang="en-US" sz="1867" dirty="0">
                  <a:ea typeface="Amazon Ember" panose="020B0603020204020204" pitchFamily="34" charset="0"/>
                  <a:cs typeface="Amazon Ember" panose="020B0603020204020204" pitchFamily="34" charset="0"/>
                </a:rPr>
                <a:t>C#</a:t>
              </a:r>
            </a:p>
            <a:p>
              <a:r>
                <a:rPr lang="en-US" sz="1867" dirty="0">
                  <a:ea typeface="Amazon Ember" panose="020B0603020204020204" pitchFamily="34" charset="0"/>
                  <a:cs typeface="Amazon Ember" panose="020B0603020204020204" pitchFamily="34" charset="0"/>
                </a:rPr>
                <a:t>Go</a:t>
              </a:r>
            </a:p>
          </p:txBody>
        </p:sp>
        <p:pic>
          <p:nvPicPr>
            <p:cNvPr id="25" name="Picture 24"/>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873835" y="1548358"/>
              <a:ext cx="1153297" cy="1244269"/>
            </a:xfrm>
            <a:prstGeom prst="rect">
              <a:avLst/>
            </a:prstGeom>
          </p:spPr>
        </p:pic>
      </p:grpSp>
    </p:spTree>
    <p:extLst>
      <p:ext uri="{BB962C8B-B14F-4D97-AF65-F5344CB8AC3E}">
        <p14:creationId xmlns:p14="http://schemas.microsoft.com/office/powerpoint/2010/main" val="4117619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970189"/>
          </a:xfrm>
        </p:spPr>
        <p:txBody>
          <a:bodyPr/>
          <a:lstStyle/>
          <a:p>
            <a:r>
              <a:rPr lang="en-US" dirty="0">
                <a:ea typeface="Amazon Ember" panose="020B0603020204020204" pitchFamily="34" charset="0"/>
                <a:cs typeface="Amazon Ember" panose="020B0603020204020204" pitchFamily="34" charset="0"/>
              </a:rPr>
              <a:t>Event Sources That Trigger AWS Lambda</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28</a:t>
            </a:fld>
            <a:endParaRPr lang="en-US"/>
          </a:p>
        </p:txBody>
      </p:sp>
      <p:grpSp>
        <p:nvGrpSpPr>
          <p:cNvPr id="5" name="Group 4"/>
          <p:cNvGrpSpPr/>
          <p:nvPr/>
        </p:nvGrpSpPr>
        <p:grpSpPr>
          <a:xfrm>
            <a:off x="750829" y="1921106"/>
            <a:ext cx="975360" cy="1631054"/>
            <a:chOff x="1051197" y="1243721"/>
            <a:chExt cx="731520" cy="1223291"/>
          </a:xfrm>
        </p:grpSpPr>
        <p:pic>
          <p:nvPicPr>
            <p:cNvPr id="6" name="Picture 5" descr="S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1197" y="1243721"/>
              <a:ext cx="731520" cy="731520"/>
            </a:xfrm>
            <a:prstGeom prst="rect">
              <a:avLst/>
            </a:prstGeom>
          </p:spPr>
        </p:pic>
        <p:sp>
          <p:nvSpPr>
            <p:cNvPr id="7" name="TextBox 6"/>
            <p:cNvSpPr txBox="1"/>
            <p:nvPr/>
          </p:nvSpPr>
          <p:spPr>
            <a:xfrm>
              <a:off x="1056659" y="2051513"/>
              <a:ext cx="720596" cy="415499"/>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Amazon S3</a:t>
              </a:r>
            </a:p>
          </p:txBody>
        </p:sp>
      </p:grpSp>
      <p:grpSp>
        <p:nvGrpSpPr>
          <p:cNvPr id="8" name="Group 7"/>
          <p:cNvGrpSpPr/>
          <p:nvPr/>
        </p:nvGrpSpPr>
        <p:grpSpPr>
          <a:xfrm>
            <a:off x="1811425" y="1921106"/>
            <a:ext cx="1237534" cy="1655542"/>
            <a:chOff x="2993316" y="1243721"/>
            <a:chExt cx="928150" cy="1241656"/>
          </a:xfrm>
        </p:grpSpPr>
        <p:pic>
          <p:nvPicPr>
            <p:cNvPr id="9" name="Picture 8" descr="DynamoDB.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06169" y="1243721"/>
              <a:ext cx="731520" cy="731520"/>
            </a:xfrm>
            <a:prstGeom prst="rect">
              <a:avLst/>
            </a:prstGeom>
          </p:spPr>
        </p:pic>
        <p:sp>
          <p:nvSpPr>
            <p:cNvPr id="10" name="TextBox 9"/>
            <p:cNvSpPr txBox="1"/>
            <p:nvPr/>
          </p:nvSpPr>
          <p:spPr>
            <a:xfrm>
              <a:off x="2993316" y="2069879"/>
              <a:ext cx="928150" cy="4154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Amazon DynamoDB</a:t>
              </a:r>
            </a:p>
          </p:txBody>
        </p:sp>
      </p:grpSp>
      <p:grpSp>
        <p:nvGrpSpPr>
          <p:cNvPr id="11" name="Group 10"/>
          <p:cNvGrpSpPr/>
          <p:nvPr/>
        </p:nvGrpSpPr>
        <p:grpSpPr>
          <a:xfrm>
            <a:off x="3172960" y="1921106"/>
            <a:ext cx="1137547" cy="1631054"/>
            <a:chOff x="5089046" y="1243721"/>
            <a:chExt cx="853160" cy="1223290"/>
          </a:xfrm>
        </p:grpSpPr>
        <p:sp>
          <p:nvSpPr>
            <p:cNvPr id="12" name="TextBox 11"/>
            <p:cNvSpPr txBox="1"/>
            <p:nvPr/>
          </p:nvSpPr>
          <p:spPr>
            <a:xfrm>
              <a:off x="5089046" y="2051513"/>
              <a:ext cx="853160" cy="4154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Amazon Kinesis</a:t>
              </a:r>
            </a:p>
          </p:txBody>
        </p:sp>
        <p:pic>
          <p:nvPicPr>
            <p:cNvPr id="13" name="Picture 12" descr="Kinesis.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10826" y="1243721"/>
              <a:ext cx="609600" cy="731520"/>
            </a:xfrm>
            <a:prstGeom prst="rect">
              <a:avLst/>
            </a:prstGeom>
          </p:spPr>
        </p:pic>
      </p:grpSp>
      <p:grpSp>
        <p:nvGrpSpPr>
          <p:cNvPr id="14" name="Group 13"/>
          <p:cNvGrpSpPr/>
          <p:nvPr/>
        </p:nvGrpSpPr>
        <p:grpSpPr>
          <a:xfrm>
            <a:off x="298200" y="4323639"/>
            <a:ext cx="1698321" cy="1616490"/>
            <a:chOff x="713132" y="3035133"/>
            <a:chExt cx="1273741" cy="1212367"/>
          </a:xfrm>
        </p:grpSpPr>
        <p:pic>
          <p:nvPicPr>
            <p:cNvPr id="15" name="Picture 14" descr="CloudForm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1197" y="3035133"/>
              <a:ext cx="731520" cy="731520"/>
            </a:xfrm>
            <a:prstGeom prst="rect">
              <a:avLst/>
            </a:prstGeom>
          </p:spPr>
        </p:pic>
        <p:sp>
          <p:nvSpPr>
            <p:cNvPr id="16" name="TextBox 15"/>
            <p:cNvSpPr txBox="1"/>
            <p:nvPr/>
          </p:nvSpPr>
          <p:spPr>
            <a:xfrm>
              <a:off x="713132" y="3832002"/>
              <a:ext cx="1273741" cy="4154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AWS CloudFormation</a:t>
              </a:r>
            </a:p>
          </p:txBody>
        </p:sp>
      </p:grpSp>
      <p:grpSp>
        <p:nvGrpSpPr>
          <p:cNvPr id="17" name="Group 16"/>
          <p:cNvGrpSpPr/>
          <p:nvPr/>
        </p:nvGrpSpPr>
        <p:grpSpPr>
          <a:xfrm>
            <a:off x="1879579" y="4326562"/>
            <a:ext cx="1289939" cy="1616490"/>
            <a:chOff x="2975139" y="3035133"/>
            <a:chExt cx="967454" cy="1212368"/>
          </a:xfrm>
        </p:grpSpPr>
        <p:sp>
          <p:nvSpPr>
            <p:cNvPr id="18" name="TextBox 17"/>
            <p:cNvSpPr txBox="1"/>
            <p:nvPr/>
          </p:nvSpPr>
          <p:spPr>
            <a:xfrm>
              <a:off x="2975139" y="3832002"/>
              <a:ext cx="967454" cy="415499"/>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AWS CloudTrail</a:t>
              </a:r>
            </a:p>
          </p:txBody>
        </p:sp>
        <p:pic>
          <p:nvPicPr>
            <p:cNvPr id="19" name="Picture 18" descr="CloudTrail.eps"/>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79602" y="3035133"/>
              <a:ext cx="558528" cy="670233"/>
            </a:xfrm>
            <a:prstGeom prst="rect">
              <a:avLst/>
            </a:prstGeom>
          </p:spPr>
        </p:pic>
      </p:grpSp>
      <p:grpSp>
        <p:nvGrpSpPr>
          <p:cNvPr id="20" name="Group 19"/>
          <p:cNvGrpSpPr/>
          <p:nvPr/>
        </p:nvGrpSpPr>
        <p:grpSpPr>
          <a:xfrm>
            <a:off x="4587393" y="4323639"/>
            <a:ext cx="1375347" cy="1616490"/>
            <a:chOff x="8163626" y="3035133"/>
            <a:chExt cx="1031510" cy="1212367"/>
          </a:xfrm>
        </p:grpSpPr>
        <p:pic>
          <p:nvPicPr>
            <p:cNvPr id="21" name="Picture 20" descr="CloudWatch.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89912" y="3035133"/>
              <a:ext cx="731520" cy="731520"/>
            </a:xfrm>
            <a:prstGeom prst="rect">
              <a:avLst/>
            </a:prstGeom>
          </p:spPr>
        </p:pic>
        <p:sp>
          <p:nvSpPr>
            <p:cNvPr id="22" name="TextBox 21"/>
            <p:cNvSpPr txBox="1"/>
            <p:nvPr/>
          </p:nvSpPr>
          <p:spPr>
            <a:xfrm>
              <a:off x="8163626" y="3832002"/>
              <a:ext cx="1031510" cy="4154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Amazon</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CloudWatch</a:t>
              </a:r>
            </a:p>
          </p:txBody>
        </p:sp>
      </p:grpSp>
      <p:grpSp>
        <p:nvGrpSpPr>
          <p:cNvPr id="23" name="Group 22"/>
          <p:cNvGrpSpPr/>
          <p:nvPr/>
        </p:nvGrpSpPr>
        <p:grpSpPr>
          <a:xfrm>
            <a:off x="4469176" y="1935671"/>
            <a:ext cx="1245779" cy="1616490"/>
            <a:chOff x="5089046" y="3035133"/>
            <a:chExt cx="934334" cy="1212367"/>
          </a:xfrm>
        </p:grpSpPr>
        <p:sp>
          <p:nvSpPr>
            <p:cNvPr id="24" name="TextBox 23"/>
            <p:cNvSpPr txBox="1"/>
            <p:nvPr/>
          </p:nvSpPr>
          <p:spPr>
            <a:xfrm>
              <a:off x="5089046" y="3832002"/>
              <a:ext cx="934334" cy="415498"/>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Amazon Cognito</a:t>
              </a:r>
            </a:p>
          </p:txBody>
        </p:sp>
        <p:pic>
          <p:nvPicPr>
            <p:cNvPr id="25" name="Picture 2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275675" y="3035133"/>
              <a:ext cx="561077" cy="671453"/>
            </a:xfrm>
            <a:prstGeom prst="rect">
              <a:avLst/>
            </a:prstGeom>
          </p:spPr>
        </p:pic>
      </p:grpSp>
      <p:grpSp>
        <p:nvGrpSpPr>
          <p:cNvPr id="26" name="Group 25"/>
          <p:cNvGrpSpPr/>
          <p:nvPr/>
        </p:nvGrpSpPr>
        <p:grpSpPr>
          <a:xfrm>
            <a:off x="8294666" y="4325929"/>
            <a:ext cx="1114723" cy="1616490"/>
            <a:chOff x="7262953" y="3035133"/>
            <a:chExt cx="836042" cy="1212368"/>
          </a:xfrm>
        </p:grpSpPr>
        <p:pic>
          <p:nvPicPr>
            <p:cNvPr id="27" name="Picture 26" descr="SNS.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315214" y="3035133"/>
              <a:ext cx="731520" cy="731520"/>
            </a:xfrm>
            <a:prstGeom prst="rect">
              <a:avLst/>
            </a:prstGeom>
          </p:spPr>
        </p:pic>
        <p:sp>
          <p:nvSpPr>
            <p:cNvPr id="28" name="TextBox 27"/>
            <p:cNvSpPr txBox="1"/>
            <p:nvPr/>
          </p:nvSpPr>
          <p:spPr>
            <a:xfrm>
              <a:off x="7262953" y="3832002"/>
              <a:ext cx="836042" cy="415499"/>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Amazon</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SNS</a:t>
              </a:r>
            </a:p>
          </p:txBody>
        </p:sp>
      </p:grpSp>
      <p:grpSp>
        <p:nvGrpSpPr>
          <p:cNvPr id="29" name="Group 28"/>
          <p:cNvGrpSpPr/>
          <p:nvPr/>
        </p:nvGrpSpPr>
        <p:grpSpPr>
          <a:xfrm>
            <a:off x="7043030" y="4347402"/>
            <a:ext cx="1289939" cy="1597456"/>
            <a:chOff x="3985533" y="3035133"/>
            <a:chExt cx="967454" cy="1295641"/>
          </a:xfrm>
        </p:grpSpPr>
        <p:sp>
          <p:nvSpPr>
            <p:cNvPr id="30" name="TextBox 29"/>
            <p:cNvSpPr txBox="1"/>
            <p:nvPr/>
          </p:nvSpPr>
          <p:spPr>
            <a:xfrm>
              <a:off x="3985533" y="3881445"/>
              <a:ext cx="967454" cy="449329"/>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Amazon</a:t>
              </a:r>
              <a:r>
                <a:rPr lang="en-US" sz="1800" dirty="0">
                  <a:latin typeface="Amazon Ember" panose="020B0603020204020204" pitchFamily="34" charset="0"/>
                  <a:ea typeface="Amazon Ember" panose="020B0603020204020204" pitchFamily="34" charset="0"/>
                  <a:cs typeface="Amazon Ember" panose="020B0603020204020204" pitchFamily="34" charset="0"/>
                </a:rPr>
                <a:t/>
              </a:r>
              <a:br>
                <a:rPr lang="en-US" sz="1800" dirty="0">
                  <a:latin typeface="Amazon Ember" panose="020B0603020204020204" pitchFamily="34" charset="0"/>
                  <a:ea typeface="Amazon Ember" panose="020B0603020204020204" pitchFamily="34" charset="0"/>
                  <a:cs typeface="Amazon Ember" panose="020B0603020204020204" pitchFamily="34" charset="0"/>
                </a:rPr>
              </a:br>
              <a:r>
                <a:rPr lang="en-US" sz="1800" dirty="0">
                  <a:latin typeface="+mn-lt"/>
                  <a:ea typeface="Amazon Ember" panose="020B0603020204020204" pitchFamily="34" charset="0"/>
                  <a:cs typeface="Amazon Ember" panose="020B0603020204020204" pitchFamily="34" charset="0"/>
                </a:rPr>
                <a:t>SES</a:t>
              </a:r>
            </a:p>
          </p:txBody>
        </p:sp>
        <p:pic>
          <p:nvPicPr>
            <p:cNvPr id="31" name="Picture 3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91857" y="3035133"/>
              <a:ext cx="554807" cy="644291"/>
            </a:xfrm>
            <a:prstGeom prst="rect">
              <a:avLst/>
            </a:prstGeom>
          </p:spPr>
        </p:pic>
      </p:grpSp>
      <p:grpSp>
        <p:nvGrpSpPr>
          <p:cNvPr id="32" name="Group 31"/>
          <p:cNvGrpSpPr/>
          <p:nvPr/>
        </p:nvGrpSpPr>
        <p:grpSpPr>
          <a:xfrm>
            <a:off x="9553964" y="4327060"/>
            <a:ext cx="1114723" cy="1614229"/>
            <a:chOff x="7440670" y="3374882"/>
            <a:chExt cx="836042" cy="1210672"/>
          </a:xfrm>
        </p:grpSpPr>
        <p:pic>
          <p:nvPicPr>
            <p:cNvPr id="33" name="Picture 32"/>
            <p:cNvPicPr>
              <a:picLocks noChangeAspect="1"/>
            </p:cNvPicPr>
            <p:nvPr/>
          </p:nvPicPr>
          <p:blipFill>
            <a:blip r:embed="rId1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441825" y="3374882"/>
              <a:ext cx="719202" cy="719202"/>
            </a:xfrm>
            <a:prstGeom prst="rect">
              <a:avLst/>
            </a:prstGeom>
            <a:noFill/>
            <a:ln>
              <a:noFill/>
            </a:ln>
          </p:spPr>
        </p:pic>
        <p:sp>
          <p:nvSpPr>
            <p:cNvPr id="34" name="TextBox 33"/>
            <p:cNvSpPr txBox="1"/>
            <p:nvPr/>
          </p:nvSpPr>
          <p:spPr>
            <a:xfrm>
              <a:off x="7440670" y="4170055"/>
              <a:ext cx="836042" cy="415499"/>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Cron</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events</a:t>
              </a:r>
            </a:p>
          </p:txBody>
        </p:sp>
      </p:grpSp>
      <p:sp>
        <p:nvSpPr>
          <p:cNvPr id="35" name="Rectangle 34"/>
          <p:cNvSpPr/>
          <p:nvPr/>
        </p:nvSpPr>
        <p:spPr>
          <a:xfrm>
            <a:off x="2152196" y="1408600"/>
            <a:ext cx="2000969" cy="369332"/>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cs typeface="Amazon Ember" panose="020B0603020204020204" pitchFamily="34" charset="0"/>
              </a:rPr>
              <a:t>DATA STORES</a:t>
            </a:r>
          </a:p>
        </p:txBody>
      </p:sp>
      <p:sp>
        <p:nvSpPr>
          <p:cNvPr id="36" name="Rectangle 35"/>
          <p:cNvSpPr/>
          <p:nvPr/>
        </p:nvSpPr>
        <p:spPr>
          <a:xfrm>
            <a:off x="1039291" y="3752494"/>
            <a:ext cx="4426827" cy="646331"/>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cs typeface="Amazon Ember" panose="020B0603020204020204" pitchFamily="34" charset="0"/>
              </a:rPr>
              <a:t>DEVELOPMENT AND MANAGEMENT TOOLS</a:t>
            </a:r>
          </a:p>
        </p:txBody>
      </p:sp>
      <p:sp>
        <p:nvSpPr>
          <p:cNvPr id="37" name="Rectangle 36"/>
          <p:cNvSpPr/>
          <p:nvPr/>
        </p:nvSpPr>
        <p:spPr>
          <a:xfrm>
            <a:off x="7474552" y="3849107"/>
            <a:ext cx="4030169" cy="369332"/>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cs typeface="Amazon Ember" panose="020B0603020204020204" pitchFamily="34" charset="0"/>
              </a:rPr>
              <a:t>EVENT AND MESSAGE SERVICES</a:t>
            </a:r>
          </a:p>
        </p:txBody>
      </p:sp>
      <p:grpSp>
        <p:nvGrpSpPr>
          <p:cNvPr id="38" name="Group 37"/>
          <p:cNvGrpSpPr/>
          <p:nvPr/>
        </p:nvGrpSpPr>
        <p:grpSpPr>
          <a:xfrm>
            <a:off x="3164690" y="4350363"/>
            <a:ext cx="1422702" cy="1589766"/>
            <a:chOff x="2221118" y="2986547"/>
            <a:chExt cx="1067027" cy="1192324"/>
          </a:xfrm>
        </p:grpSpPr>
        <p:sp>
          <p:nvSpPr>
            <p:cNvPr id="39" name="TextBox 38"/>
            <p:cNvSpPr txBox="1"/>
            <p:nvPr/>
          </p:nvSpPr>
          <p:spPr>
            <a:xfrm>
              <a:off x="2221118" y="3763373"/>
              <a:ext cx="1067027" cy="415498"/>
            </a:xfrm>
            <a:prstGeom prst="rect">
              <a:avLst/>
            </a:prstGeom>
            <a:noFill/>
          </p:spPr>
          <p:txBody>
            <a:bodyPr wrap="square" lIns="0" tIns="0" rIns="0" bIns="0" rtlCol="0">
              <a:spAutoFit/>
            </a:bodyPr>
            <a:lstStyle/>
            <a:p>
              <a:pPr algn="ctr"/>
              <a:r>
                <a:rPr lang="en-US" dirty="0">
                  <a:ea typeface="Amazon Ember" panose="020B0603020204020204" pitchFamily="34" charset="0"/>
                  <a:cs typeface="Amazon Ember" panose="020B0603020204020204" pitchFamily="34" charset="0"/>
                </a:rPr>
                <a:t>AWS CodeCommit</a:t>
              </a:r>
            </a:p>
          </p:txBody>
        </p:sp>
        <p:pic>
          <p:nvPicPr>
            <p:cNvPr id="40" name="Picture 3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487716" y="2986547"/>
              <a:ext cx="528779" cy="634534"/>
            </a:xfrm>
            <a:prstGeom prst="rect">
              <a:avLst/>
            </a:prstGeom>
          </p:spPr>
        </p:pic>
      </p:grpSp>
      <p:grpSp>
        <p:nvGrpSpPr>
          <p:cNvPr id="41" name="Group 40"/>
          <p:cNvGrpSpPr/>
          <p:nvPr/>
        </p:nvGrpSpPr>
        <p:grpSpPr>
          <a:xfrm>
            <a:off x="7076492" y="1756573"/>
            <a:ext cx="4424787" cy="2025281"/>
            <a:chOff x="5154969" y="1041205"/>
            <a:chExt cx="3318590" cy="1518960"/>
          </a:xfrm>
        </p:grpSpPr>
        <p:grpSp>
          <p:nvGrpSpPr>
            <p:cNvPr id="42" name="Group 41"/>
            <p:cNvGrpSpPr/>
            <p:nvPr/>
          </p:nvGrpSpPr>
          <p:grpSpPr>
            <a:xfrm>
              <a:off x="5154969" y="1140049"/>
              <a:ext cx="934334" cy="1420116"/>
              <a:chOff x="6084384" y="3035133"/>
              <a:chExt cx="934334" cy="1420116"/>
            </a:xfrm>
          </p:grpSpPr>
          <p:pic>
            <p:nvPicPr>
              <p:cNvPr id="52" name="Picture 5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272371" y="3035133"/>
                <a:ext cx="558361" cy="670035"/>
              </a:xfrm>
              <a:prstGeom prst="rect">
                <a:avLst/>
              </a:prstGeom>
            </p:spPr>
          </p:pic>
          <p:sp>
            <p:nvSpPr>
              <p:cNvPr id="53" name="TextBox 52"/>
              <p:cNvSpPr txBox="1"/>
              <p:nvPr/>
            </p:nvSpPr>
            <p:spPr>
              <a:xfrm>
                <a:off x="6084384" y="3832002"/>
                <a:ext cx="934334" cy="623247"/>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Amazon</a:t>
                </a:r>
                <a:br>
                  <a:rPr lang="en-US" sz="1800" dirty="0">
                    <a:latin typeface="+mn-lt"/>
                    <a:ea typeface="Amazon Ember" panose="020B0603020204020204" pitchFamily="34" charset="0"/>
                    <a:cs typeface="Amazon Ember" panose="020B0603020204020204" pitchFamily="34" charset="0"/>
                  </a:rPr>
                </a:br>
                <a:r>
                  <a:rPr lang="en-US" sz="1800" dirty="0">
                    <a:latin typeface="+mn-lt"/>
                    <a:ea typeface="Amazon Ember" panose="020B0603020204020204" pitchFamily="34" charset="0"/>
                    <a:cs typeface="Amazon Ember" panose="020B0603020204020204" pitchFamily="34" charset="0"/>
                  </a:rPr>
                  <a:t>API Gateway</a:t>
                </a:r>
              </a:p>
            </p:txBody>
          </p:sp>
        </p:grpSp>
        <p:grpSp>
          <p:nvGrpSpPr>
            <p:cNvPr id="43" name="Group 42"/>
            <p:cNvGrpSpPr/>
            <p:nvPr/>
          </p:nvGrpSpPr>
          <p:grpSpPr>
            <a:xfrm>
              <a:off x="7539225" y="1041205"/>
              <a:ext cx="934334" cy="1338643"/>
              <a:chOff x="3883402" y="2177356"/>
              <a:chExt cx="934334" cy="1338643"/>
            </a:xfrm>
          </p:grpSpPr>
          <p:pic>
            <p:nvPicPr>
              <p:cNvPr id="50" name="Picture 2" descr="https://developer.amazon.com/public/binaries/content/gallery/sdk_echo_device3.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3941968" y="2177356"/>
                <a:ext cx="817202" cy="7983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3883402" y="3100501"/>
                <a:ext cx="934334" cy="415498"/>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Amazon</a:t>
                </a:r>
                <a:r>
                  <a:rPr lang="en-US" sz="1800" dirty="0">
                    <a:latin typeface="Amazon Ember" panose="020B0603020204020204" pitchFamily="34" charset="0"/>
                    <a:ea typeface="Amazon Ember" panose="020B0603020204020204" pitchFamily="34" charset="0"/>
                    <a:cs typeface="Amazon Ember" panose="020B0603020204020204" pitchFamily="34" charset="0"/>
                  </a:rPr>
                  <a:t/>
                </a:r>
                <a:br>
                  <a:rPr lang="en-US" sz="1800" dirty="0">
                    <a:latin typeface="Amazon Ember" panose="020B0603020204020204" pitchFamily="34" charset="0"/>
                    <a:ea typeface="Amazon Ember" panose="020B0603020204020204" pitchFamily="34" charset="0"/>
                    <a:cs typeface="Amazon Ember" panose="020B0603020204020204" pitchFamily="34" charset="0"/>
                  </a:rPr>
                </a:br>
                <a:r>
                  <a:rPr lang="en-US" sz="1800" dirty="0">
                    <a:latin typeface="+mn-lt"/>
                    <a:ea typeface="Amazon Ember" panose="020B0603020204020204" pitchFamily="34" charset="0"/>
                    <a:cs typeface="Amazon Ember" panose="020B0603020204020204" pitchFamily="34" charset="0"/>
                  </a:rPr>
                  <a:t>Alexa</a:t>
                </a:r>
              </a:p>
            </p:txBody>
          </p:sp>
        </p:grpSp>
        <p:grpSp>
          <p:nvGrpSpPr>
            <p:cNvPr id="44" name="Group 43"/>
            <p:cNvGrpSpPr/>
            <p:nvPr/>
          </p:nvGrpSpPr>
          <p:grpSpPr>
            <a:xfrm>
              <a:off x="6182305" y="1208591"/>
              <a:ext cx="548640" cy="1201187"/>
              <a:chOff x="7690004" y="1216658"/>
              <a:chExt cx="548640" cy="1201187"/>
            </a:xfrm>
          </p:grpSpPr>
          <p:pic>
            <p:nvPicPr>
              <p:cNvPr id="48" name="Picture 4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690004" y="1216658"/>
                <a:ext cx="548640" cy="658368"/>
              </a:xfrm>
              <a:prstGeom prst="rect">
                <a:avLst/>
              </a:prstGeom>
            </p:spPr>
          </p:pic>
          <p:sp>
            <p:nvSpPr>
              <p:cNvPr id="49" name="TextBox 48"/>
              <p:cNvSpPr txBox="1"/>
              <p:nvPr/>
            </p:nvSpPr>
            <p:spPr>
              <a:xfrm>
                <a:off x="7690004" y="2002347"/>
                <a:ext cx="548640" cy="415498"/>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800" dirty="0">
                    <a:latin typeface="+mn-lt"/>
                    <a:ea typeface="Amazon Ember" panose="020B0603020204020204" pitchFamily="34" charset="0"/>
                    <a:cs typeface="Amazon Ember" panose="020B0603020204020204" pitchFamily="34" charset="0"/>
                  </a:rPr>
                  <a:t>AWS</a:t>
                </a:r>
                <a:r>
                  <a:rPr lang="en-US" sz="1800" dirty="0">
                    <a:latin typeface="Amazon Ember" panose="020B0603020204020204" pitchFamily="34" charset="0"/>
                    <a:ea typeface="Amazon Ember" panose="020B0603020204020204" pitchFamily="34" charset="0"/>
                    <a:cs typeface="Amazon Ember" panose="020B0603020204020204" pitchFamily="34" charset="0"/>
                  </a:rPr>
                  <a:t> </a:t>
                </a:r>
                <a:r>
                  <a:rPr lang="en-US" sz="1800" dirty="0">
                    <a:latin typeface="+mn-lt"/>
                    <a:ea typeface="Amazon Ember" panose="020B0603020204020204" pitchFamily="34" charset="0"/>
                    <a:cs typeface="Amazon Ember" panose="020B0603020204020204" pitchFamily="34" charset="0"/>
                  </a:rPr>
                  <a:t>IoT</a:t>
                </a:r>
              </a:p>
            </p:txBody>
          </p:sp>
        </p:grpSp>
        <p:grpSp>
          <p:nvGrpSpPr>
            <p:cNvPr id="45" name="Group 44"/>
            <p:cNvGrpSpPr/>
            <p:nvPr/>
          </p:nvGrpSpPr>
          <p:grpSpPr>
            <a:xfrm>
              <a:off x="6823946" y="1160545"/>
              <a:ext cx="772571" cy="1166266"/>
              <a:chOff x="7853999" y="1161537"/>
              <a:chExt cx="772571" cy="1166266"/>
            </a:xfrm>
          </p:grpSpPr>
          <p:pic>
            <p:nvPicPr>
              <p:cNvPr id="46" name="Picture 45"/>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958150" y="1161537"/>
                <a:ext cx="564269" cy="682101"/>
              </a:xfrm>
              <a:prstGeom prst="rect">
                <a:avLst/>
              </a:prstGeom>
            </p:spPr>
          </p:pic>
          <p:sp>
            <p:nvSpPr>
              <p:cNvPr id="47" name="TextBox 119"/>
              <p:cNvSpPr txBox="1"/>
              <p:nvPr/>
            </p:nvSpPr>
            <p:spPr>
              <a:xfrm>
                <a:off x="7853999" y="2024505"/>
                <a:ext cx="772571" cy="303298"/>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ea typeface="Amazon Ember" panose="020B0603020204020204" pitchFamily="34" charset="0"/>
                    <a:cs typeface="Amazon Ember" panose="020B0603020204020204" pitchFamily="34" charset="0"/>
                  </a:rPr>
                  <a:t>AWS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Step</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Functions</a:t>
                </a:r>
              </a:p>
            </p:txBody>
          </p:sp>
        </p:grpSp>
      </p:grpSp>
      <p:sp>
        <p:nvSpPr>
          <p:cNvPr id="54" name="Rectangle 53">
            <a:extLst>
              <a:ext uri="{FF2B5EF4-FFF2-40B4-BE49-F238E27FC236}">
                <a16:creationId xmlns:a16="http://schemas.microsoft.com/office/drawing/2014/main" id="{91B048C2-10FD-4B1B-AC7F-55C97A63E5E4}"/>
              </a:ext>
            </a:extLst>
          </p:cNvPr>
          <p:cNvSpPr/>
          <p:nvPr/>
        </p:nvSpPr>
        <p:spPr>
          <a:xfrm>
            <a:off x="8288190" y="1410543"/>
            <a:ext cx="2000969" cy="369332"/>
          </a:xfrm>
          <a:prstGeom prst="rect">
            <a:avLst/>
          </a:prstGeom>
        </p:spPr>
        <p:txBody>
          <a:bodyPr wrap="square">
            <a:spAutoFit/>
          </a:bodyPr>
          <a:lstStyle/>
          <a:p>
            <a:pPr algn="ctr"/>
            <a:r>
              <a:rPr lang="en-US" dirty="0">
                <a:latin typeface="Amazon Ember" panose="02000000000000000000" pitchFamily="2" charset="0"/>
                <a:ea typeface="Amazon Ember" panose="02000000000000000000" pitchFamily="2" charset="0"/>
                <a:cs typeface="Amazon Ember" panose="020B0603020204020204" pitchFamily="34" charset="0"/>
              </a:rPr>
              <a:t>ENDPOINTS</a:t>
            </a:r>
          </a:p>
        </p:txBody>
      </p:sp>
      <p:pic>
        <p:nvPicPr>
          <p:cNvPr id="55" name="Picture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66182" y="4407166"/>
            <a:ext cx="700162" cy="840194"/>
          </a:xfrm>
          <a:prstGeom prst="rect">
            <a:avLst/>
          </a:prstGeom>
        </p:spPr>
      </p:pic>
      <p:sp>
        <p:nvSpPr>
          <p:cNvPr id="56" name="TextBox 55"/>
          <p:cNvSpPr txBox="1"/>
          <p:nvPr/>
        </p:nvSpPr>
        <p:spPr>
          <a:xfrm>
            <a:off x="10771592" y="5383760"/>
            <a:ext cx="894752" cy="155632"/>
          </a:xfrm>
          <a:prstGeom prst="rect">
            <a:avLst/>
          </a:prstGeom>
          <a:noFill/>
        </p:spPr>
        <p:txBody>
          <a:bodyPr wrap="square" lIns="0" tIns="0" rIns="0" bIns="0" rtlCol="0" anchor="t">
            <a:noAutofit/>
          </a:bodyPr>
          <a:lstStyle/>
          <a:p>
            <a:pPr algn="ctr"/>
            <a:r>
              <a:rPr lang="en-US" dirty="0">
                <a:ea typeface="Amazon Ember" panose="020B0603020204020204" pitchFamily="34" charset="0"/>
                <a:cs typeface="Amazon Ember" panose="020B0603020204020204" pitchFamily="34" charset="0"/>
              </a:rPr>
              <a:t>Amazon</a:t>
            </a:r>
            <a:r>
              <a:rPr lang="en-US" dirty="0">
                <a:latin typeface="Amazon Ember" panose="020B0603020204020204"/>
              </a:rPr>
              <a:t/>
            </a:r>
            <a:br>
              <a:rPr lang="en-US" dirty="0">
                <a:latin typeface="Amazon Ember" panose="020B0603020204020204"/>
              </a:rPr>
            </a:br>
            <a:r>
              <a:rPr lang="en-US" dirty="0">
                <a:ea typeface="Amazon Ember" panose="020B0603020204020204" pitchFamily="34" charset="0"/>
                <a:cs typeface="Amazon Ember" panose="020B0603020204020204" pitchFamily="34" charset="0"/>
              </a:rPr>
              <a:t>SQS</a:t>
            </a:r>
          </a:p>
        </p:txBody>
      </p:sp>
    </p:spTree>
    <p:extLst>
      <p:ext uri="{BB962C8B-B14F-4D97-AF65-F5344CB8AC3E}">
        <p14:creationId xmlns:p14="http://schemas.microsoft.com/office/powerpoint/2010/main" val="30213950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Sample Question</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29</a:t>
            </a:fld>
            <a:endParaRPr lang="en-US"/>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5" name="Rectangle 4">
            <a:extLst>
              <a:ext uri="{FF2B5EF4-FFF2-40B4-BE49-F238E27FC236}">
                <a16:creationId xmlns:a16="http://schemas.microsoft.com/office/drawing/2014/main" id="{112786E9-DC21-4288-A55A-8C4C9D7FF356}"/>
              </a:ext>
            </a:extLst>
          </p:cNvPr>
          <p:cNvSpPr/>
          <p:nvPr/>
        </p:nvSpPr>
        <p:spPr>
          <a:xfrm>
            <a:off x="6539482" y="3856841"/>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SAM</a:t>
            </a:r>
          </a:p>
        </p:txBody>
      </p:sp>
      <p:sp>
        <p:nvSpPr>
          <p:cNvPr id="6" name="Rectangle 5">
            <a:extLst>
              <a:ext uri="{FF2B5EF4-FFF2-40B4-BE49-F238E27FC236}">
                <a16:creationId xmlns:a16="http://schemas.microsoft.com/office/drawing/2014/main" id="{10004757-846B-0A4D-A767-78F775017147}"/>
              </a:ext>
            </a:extLst>
          </p:cNvPr>
          <p:cNvSpPr/>
          <p:nvPr/>
        </p:nvSpPr>
        <p:spPr>
          <a:xfrm>
            <a:off x="6539481" y="3856638"/>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3"/>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AWS SAM</a:t>
            </a:r>
            <a:endParaRPr kumimoji="0" lang="en-US" sz="16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798D53B1-CD25-6247-97D8-4E994F4753DC}"/>
              </a:ext>
            </a:extLst>
          </p:cNvPr>
          <p:cNvSpPr/>
          <p:nvPr/>
        </p:nvSpPr>
        <p:spPr>
          <a:xfrm>
            <a:off x="6448815" y="4317501"/>
            <a:ext cx="2351926"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CodeDeploy</a:t>
            </a:r>
          </a:p>
        </p:txBody>
      </p:sp>
      <p:sp>
        <p:nvSpPr>
          <p:cNvPr id="8" name="Rectangle 7">
            <a:extLst>
              <a:ext uri="{FF2B5EF4-FFF2-40B4-BE49-F238E27FC236}">
                <a16:creationId xmlns:a16="http://schemas.microsoft.com/office/drawing/2014/main" id="{E2DA17AD-DCCF-4449-8C35-88ABB700A295}"/>
              </a:ext>
            </a:extLst>
          </p:cNvPr>
          <p:cNvSpPr/>
          <p:nvPr/>
        </p:nvSpPr>
        <p:spPr>
          <a:xfrm>
            <a:off x="6449517" y="4318385"/>
            <a:ext cx="2351926" cy="369332"/>
          </a:xfrm>
          <a:prstGeom prst="rect">
            <a:avLst/>
          </a:prstGeom>
        </p:spPr>
        <p:txBody>
          <a:bodyPr wrap="none">
            <a:spAutoFit/>
          </a:bodyPr>
          <a:lstStyle/>
          <a:p>
            <a:pPr marL="342900" marR="0" lvl="0" indent="-342900" algn="l" defTabSz="914400" rtl="0" eaLnBrk="1" fontAlgn="auto" latinLnBrk="0" hangingPunct="1">
              <a:lnSpc>
                <a:spcPct val="100000"/>
              </a:lnSpc>
              <a:spcBef>
                <a:spcPts val="1200"/>
              </a:spcBef>
              <a:spcAft>
                <a:spcPts val="0"/>
              </a:spcAft>
              <a:buClrTx/>
              <a:buSzTx/>
              <a:buFont typeface="+mj-lt"/>
              <a:buAutoNum type="alphaUcPeriod" startAt="4"/>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AWS CodeDeploy</a:t>
            </a:r>
          </a:p>
        </p:txBody>
      </p:sp>
      <p:sp>
        <p:nvSpPr>
          <p:cNvPr id="9" name="Rectangle 8">
            <a:extLst>
              <a:ext uri="{FF2B5EF4-FFF2-40B4-BE49-F238E27FC236}">
                <a16:creationId xmlns:a16="http://schemas.microsoft.com/office/drawing/2014/main" id="{A6750043-038A-A14B-8513-FB1F934FE911}"/>
              </a:ext>
            </a:extLst>
          </p:cNvPr>
          <p:cNvSpPr/>
          <p:nvPr/>
        </p:nvSpPr>
        <p:spPr>
          <a:xfrm>
            <a:off x="6446265" y="3326109"/>
            <a:ext cx="24881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B.  AWS CodeCommit </a:t>
            </a:r>
            <a:endParaRPr kumimoji="0" lang="en-US" sz="1800" b="0" i="0" u="non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2786E9-DC21-4288-A55A-8C4C9D7FF356}"/>
              </a:ext>
            </a:extLst>
          </p:cNvPr>
          <p:cNvSpPr/>
          <p:nvPr/>
        </p:nvSpPr>
        <p:spPr>
          <a:xfrm>
            <a:off x="6523352" y="2845898"/>
            <a:ext cx="4838701" cy="677108"/>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Tx/>
              <a:buAutoNum type="alphaUcPeriod"/>
              <a:tabLst/>
              <a:defRPr/>
            </a:pPr>
            <a:r>
              <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CloudFormation deploy command</a:t>
            </a:r>
          </a:p>
          <a:p>
            <a:pPr marL="342900" marR="0" lvl="0" indent="-342900" algn="l" defTabSz="914400" rtl="0" eaLnBrk="1" fontAlgn="auto" latinLnBrk="0" hangingPunct="1">
              <a:lnSpc>
                <a:spcPct val="100000"/>
              </a:lnSpc>
              <a:spcBef>
                <a:spcPts val="1200"/>
              </a:spcBef>
              <a:spcAft>
                <a:spcPts val="0"/>
              </a:spcAft>
              <a:buClrTx/>
              <a:buSzTx/>
              <a:buFontTx/>
              <a:buAutoNum type="alphaUcPeriod"/>
              <a:tabLst/>
              <a:defRPr/>
            </a:pPr>
            <a:endParaRPr kumimoji="0" lang="en-US" sz="16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C08C9DE-6129-E14D-A3EA-4DC371C27125}"/>
              </a:ext>
            </a:extLst>
          </p:cNvPr>
          <p:cNvSpPr/>
          <p:nvPr/>
        </p:nvSpPr>
        <p:spPr>
          <a:xfrm>
            <a:off x="6525921" y="2847135"/>
            <a:ext cx="4838701" cy="276999"/>
          </a:xfrm>
          <a:prstGeom prst="rect">
            <a:avLst/>
          </a:prstGeom>
        </p:spPr>
        <p:txBody>
          <a:bodyPr wrap="square" lIns="0" tIns="0" rIns="0" bIns="0">
            <a:spAutoFit/>
          </a:bodyPr>
          <a:lstStyle/>
          <a:p>
            <a:pPr marL="342900" marR="0" lvl="0" indent="-342900" algn="l" defTabSz="914400" rtl="0" eaLnBrk="1" fontAlgn="auto" latinLnBrk="0" hangingPunct="1">
              <a:lnSpc>
                <a:spcPct val="100000"/>
              </a:lnSpc>
              <a:spcBef>
                <a:spcPts val="1200"/>
              </a:spcBef>
              <a:spcAft>
                <a:spcPts val="0"/>
              </a:spcAft>
              <a:buClrTx/>
              <a:buSzTx/>
              <a:buFontTx/>
              <a:buAutoNum type="alphaUcPeriod"/>
              <a:tabLst/>
              <a:defRPr/>
            </a:pPr>
            <a:r>
              <a:rPr kumimoji="0" lang="en-US" sz="18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CloudFormation deploy command</a:t>
            </a:r>
            <a:endParaRPr kumimoji="0" lang="en-US" sz="16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2D19A986-5F51-5047-B92A-BD981D4343F9}"/>
              </a:ext>
            </a:extLst>
          </p:cNvPr>
          <p:cNvSpPr/>
          <p:nvPr/>
        </p:nvSpPr>
        <p:spPr>
          <a:xfrm>
            <a:off x="6438900" y="1830564"/>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How can you</a:t>
            </a: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 deploy a Lambda serverless application? (Choose three 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lumMod val="50000"/>
                  </a:prstClr>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3" name="Rectangle 12"/>
          <p:cNvSpPr/>
          <p:nvPr/>
        </p:nvSpPr>
        <p:spPr>
          <a:xfrm>
            <a:off x="6438900" y="1827501"/>
            <a:ext cx="4838701" cy="923330"/>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How can you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deploy</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 a </a:t>
            </a:r>
            <a:r>
              <a:rPr kumimoji="0" lang="en-US" sz="2000" b="0" i="0" u="none" strike="noStrike" kern="1200" cap="none" spc="0" normalizeH="0" baseline="0" noProof="0" dirty="0">
                <a:ln>
                  <a:noFill/>
                </a:ln>
                <a:solidFill>
                  <a:srgbClr val="00B050"/>
                </a:solidFill>
                <a:effectLst/>
                <a:uLnTx/>
                <a:uFillTx/>
                <a:latin typeface="Amazon Ember" panose="020B0603020204020204" pitchFamily="34" charset="0"/>
                <a:ea typeface="Amazon Ember" panose="020B0603020204020204" pitchFamily="34" charset="0"/>
                <a:cs typeface="Amazon Ember" panose="020B0603020204020204" pitchFamily="34" charset="0"/>
              </a:rPr>
              <a:t>Lambda serverless </a:t>
            </a:r>
            <a:r>
              <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 (Choose three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 Diagonal Corner Rectangle 13"/>
          <p:cNvSpPr/>
          <p:nvPr/>
        </p:nvSpPr>
        <p:spPr>
          <a:xfrm>
            <a:off x="838198" y="1842144"/>
            <a:ext cx="4838703" cy="3977631"/>
          </a:xfrm>
          <a:prstGeom prst="round2DiagRect">
            <a:avLst>
              <a:gd name="adj1" fmla="val 8286"/>
              <a:gd name="adj2" fmla="val 0"/>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BE7F01F7-E812-DE4F-8CEC-E8990499AFAB}"/>
              </a:ext>
            </a:extLst>
          </p:cNvPr>
          <p:cNvSpPr/>
          <p:nvPr/>
        </p:nvSpPr>
        <p:spPr>
          <a:xfrm>
            <a:off x="6445206" y="3325953"/>
            <a:ext cx="248818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sngStrike" kern="1200" cap="none" spc="0" normalizeH="0" baseline="0" noProof="0" dirty="0">
                <a:ln>
                  <a:noFill/>
                </a:ln>
                <a:solidFill>
                  <a:schemeClr val="bg1">
                    <a:lumMod val="6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B.  AWS CodeCommit </a:t>
            </a:r>
            <a:endParaRPr kumimoji="0" lang="en-US" sz="1800" b="0" i="0" u="none" strike="sngStrike" kern="1200" cap="none" spc="0" normalizeH="0" baseline="0" noProof="0" dirty="0">
              <a:ln>
                <a:noFill/>
              </a:ln>
              <a:solidFill>
                <a:schemeClr val="bg1">
                  <a:lumMod val="65000"/>
                </a:schemeClr>
              </a:solidFill>
              <a:effectLst/>
              <a:uLnTx/>
              <a:uFillTx/>
              <a:latin typeface="Calibri" panose="020F0502020204030204"/>
            </a:endParaRPr>
          </a:p>
        </p:txBody>
      </p:sp>
      <p:sp>
        <p:nvSpPr>
          <p:cNvPr id="16" name="Oval 15"/>
          <p:cNvSpPr/>
          <p:nvPr/>
        </p:nvSpPr>
        <p:spPr>
          <a:xfrm>
            <a:off x="2042159" y="2615569"/>
            <a:ext cx="2430780" cy="24307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p:cNvGrpSpPr/>
          <p:nvPr/>
        </p:nvGrpSpPr>
        <p:grpSpPr>
          <a:xfrm>
            <a:off x="2714482" y="3360134"/>
            <a:ext cx="1086132" cy="941651"/>
            <a:chOff x="5570538" y="2930525"/>
            <a:chExt cx="346075" cy="300038"/>
          </a:xfrm>
        </p:grpSpPr>
        <p:sp>
          <p:nvSpPr>
            <p:cNvPr id="18" name="Freeform 17"/>
            <p:cNvSpPr>
              <a:spLocks/>
            </p:cNvSpPr>
            <p:nvPr/>
          </p:nvSpPr>
          <p:spPr bwMode="auto">
            <a:xfrm>
              <a:off x="5570538" y="2930525"/>
              <a:ext cx="346075" cy="217488"/>
            </a:xfrm>
            <a:custGeom>
              <a:avLst/>
              <a:gdLst>
                <a:gd name="T0" fmla="*/ 71 w 92"/>
                <a:gd name="T1" fmla="*/ 16 h 58"/>
                <a:gd name="T2" fmla="*/ 46 w 92"/>
                <a:gd name="T3" fmla="*/ 0 h 58"/>
                <a:gd name="T4" fmla="*/ 18 w 92"/>
                <a:gd name="T5" fmla="*/ 25 h 58"/>
                <a:gd name="T6" fmla="*/ 16 w 92"/>
                <a:gd name="T7" fmla="*/ 25 h 58"/>
                <a:gd name="T8" fmla="*/ 0 w 92"/>
                <a:gd name="T9" fmla="*/ 42 h 58"/>
                <a:gd name="T10" fmla="*/ 16 w 92"/>
                <a:gd name="T11" fmla="*/ 58 h 58"/>
                <a:gd name="T12" fmla="*/ 18 w 92"/>
                <a:gd name="T13" fmla="*/ 58 h 58"/>
                <a:gd name="T14" fmla="*/ 44 w 92"/>
                <a:gd name="T15" fmla="*/ 32 h 58"/>
                <a:gd name="T16" fmla="*/ 70 w 92"/>
                <a:gd name="T17" fmla="*/ 58 h 58"/>
                <a:gd name="T18" fmla="*/ 73 w 92"/>
                <a:gd name="T19" fmla="*/ 58 h 58"/>
                <a:gd name="T20" fmla="*/ 73 w 92"/>
                <a:gd name="T21" fmla="*/ 58 h 58"/>
                <a:gd name="T22" fmla="*/ 92 w 92"/>
                <a:gd name="T23" fmla="*/ 37 h 58"/>
                <a:gd name="T24" fmla="*/ 71 w 92"/>
                <a:gd name="T2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8">
                  <a:moveTo>
                    <a:pt x="71" y="16"/>
                  </a:moveTo>
                  <a:cubicBezTo>
                    <a:pt x="66" y="6"/>
                    <a:pt x="57" y="0"/>
                    <a:pt x="46" y="0"/>
                  </a:cubicBezTo>
                  <a:cubicBezTo>
                    <a:pt x="32" y="0"/>
                    <a:pt x="19" y="11"/>
                    <a:pt x="18" y="25"/>
                  </a:cubicBezTo>
                  <a:cubicBezTo>
                    <a:pt x="17" y="25"/>
                    <a:pt x="17" y="25"/>
                    <a:pt x="16" y="25"/>
                  </a:cubicBezTo>
                  <a:cubicBezTo>
                    <a:pt x="7" y="25"/>
                    <a:pt x="0" y="33"/>
                    <a:pt x="0" y="42"/>
                  </a:cubicBezTo>
                  <a:cubicBezTo>
                    <a:pt x="0" y="56"/>
                    <a:pt x="12" y="58"/>
                    <a:pt x="16" y="58"/>
                  </a:cubicBezTo>
                  <a:cubicBezTo>
                    <a:pt x="18" y="58"/>
                    <a:pt x="18" y="58"/>
                    <a:pt x="18" y="58"/>
                  </a:cubicBezTo>
                  <a:cubicBezTo>
                    <a:pt x="18" y="44"/>
                    <a:pt x="30" y="32"/>
                    <a:pt x="44" y="32"/>
                  </a:cubicBezTo>
                  <a:cubicBezTo>
                    <a:pt x="58" y="32"/>
                    <a:pt x="70" y="44"/>
                    <a:pt x="70" y="58"/>
                  </a:cubicBezTo>
                  <a:cubicBezTo>
                    <a:pt x="73" y="58"/>
                    <a:pt x="73" y="58"/>
                    <a:pt x="73" y="58"/>
                  </a:cubicBezTo>
                  <a:cubicBezTo>
                    <a:pt x="73" y="58"/>
                    <a:pt x="73" y="58"/>
                    <a:pt x="73" y="58"/>
                  </a:cubicBezTo>
                  <a:cubicBezTo>
                    <a:pt x="73" y="58"/>
                    <a:pt x="92" y="55"/>
                    <a:pt x="92" y="37"/>
                  </a:cubicBezTo>
                  <a:cubicBezTo>
                    <a:pt x="92" y="25"/>
                    <a:pt x="83" y="16"/>
                    <a:pt x="71"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Freeform 18"/>
            <p:cNvSpPr>
              <a:spLocks noEditPoints="1"/>
            </p:cNvSpPr>
            <p:nvPr/>
          </p:nvSpPr>
          <p:spPr bwMode="auto">
            <a:xfrm>
              <a:off x="5653088" y="3065463"/>
              <a:ext cx="165100" cy="16510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31 w 44"/>
                <a:gd name="T11" fmla="*/ 19 h 44"/>
                <a:gd name="T12" fmla="*/ 21 w 44"/>
                <a:gd name="T13" fmla="*/ 29 h 44"/>
                <a:gd name="T14" fmla="*/ 20 w 44"/>
                <a:gd name="T15" fmla="*/ 30 h 44"/>
                <a:gd name="T16" fmla="*/ 19 w 44"/>
                <a:gd name="T17" fmla="*/ 29 h 44"/>
                <a:gd name="T18" fmla="*/ 13 w 44"/>
                <a:gd name="T19" fmla="*/ 23 h 44"/>
                <a:gd name="T20" fmla="*/ 13 w 44"/>
                <a:gd name="T21" fmla="*/ 21 h 44"/>
                <a:gd name="T22" fmla="*/ 15 w 44"/>
                <a:gd name="T23" fmla="*/ 21 h 44"/>
                <a:gd name="T24" fmla="*/ 20 w 44"/>
                <a:gd name="T25" fmla="*/ 25 h 44"/>
                <a:gd name="T26" fmla="*/ 29 w 44"/>
                <a:gd name="T27" fmla="*/ 17 h 44"/>
                <a:gd name="T28" fmla="*/ 31 w 44"/>
                <a:gd name="T29" fmla="*/ 17 h 44"/>
                <a:gd name="T30" fmla="*/ 31 w 44"/>
                <a:gd name="T3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31" y="19"/>
                  </a:moveTo>
                  <a:cubicBezTo>
                    <a:pt x="21" y="29"/>
                    <a:pt x="21" y="29"/>
                    <a:pt x="21" y="29"/>
                  </a:cubicBezTo>
                  <a:cubicBezTo>
                    <a:pt x="21" y="30"/>
                    <a:pt x="21" y="30"/>
                    <a:pt x="20" y="30"/>
                  </a:cubicBezTo>
                  <a:cubicBezTo>
                    <a:pt x="19" y="30"/>
                    <a:pt x="19" y="30"/>
                    <a:pt x="19" y="29"/>
                  </a:cubicBezTo>
                  <a:cubicBezTo>
                    <a:pt x="13" y="23"/>
                    <a:pt x="13" y="23"/>
                    <a:pt x="13" y="23"/>
                  </a:cubicBezTo>
                  <a:cubicBezTo>
                    <a:pt x="12" y="23"/>
                    <a:pt x="12" y="21"/>
                    <a:pt x="13" y="21"/>
                  </a:cubicBezTo>
                  <a:cubicBezTo>
                    <a:pt x="13" y="20"/>
                    <a:pt x="15" y="20"/>
                    <a:pt x="15" y="21"/>
                  </a:cubicBezTo>
                  <a:cubicBezTo>
                    <a:pt x="20" y="25"/>
                    <a:pt x="20" y="25"/>
                    <a:pt x="20" y="25"/>
                  </a:cubicBezTo>
                  <a:cubicBezTo>
                    <a:pt x="29" y="17"/>
                    <a:pt x="29" y="17"/>
                    <a:pt x="29" y="17"/>
                  </a:cubicBezTo>
                  <a:cubicBezTo>
                    <a:pt x="29" y="16"/>
                    <a:pt x="31" y="16"/>
                    <a:pt x="31" y="17"/>
                  </a:cubicBezTo>
                  <a:cubicBezTo>
                    <a:pt x="32" y="17"/>
                    <a:pt x="32" y="19"/>
                    <a:pt x="31" y="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lumMod val="5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56390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B6A95138-A96E-2F42-A959-2EFD44FE4AB7}" type="slidenum">
              <a:rPr lang="en-US" smtClean="0"/>
              <a:t>3</a:t>
            </a:fld>
            <a:endParaRPr lang="en-US" dirty="0"/>
          </a:p>
        </p:txBody>
      </p:sp>
      <p:sp>
        <p:nvSpPr>
          <p:cNvPr id="2" name="Footer Placeholder 1"/>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grpSp>
        <p:nvGrpSpPr>
          <p:cNvPr id="7" name="Group 6"/>
          <p:cNvGrpSpPr/>
          <p:nvPr/>
        </p:nvGrpSpPr>
        <p:grpSpPr>
          <a:xfrm>
            <a:off x="3379600" y="2224155"/>
            <a:ext cx="5205844" cy="2538879"/>
            <a:chOff x="5432403" y="1984137"/>
            <a:chExt cx="5921397" cy="1706118"/>
          </a:xfrm>
        </p:grpSpPr>
        <p:grpSp>
          <p:nvGrpSpPr>
            <p:cNvPr id="8" name="Group 7"/>
            <p:cNvGrpSpPr/>
            <p:nvPr/>
          </p:nvGrpSpPr>
          <p:grpSpPr>
            <a:xfrm>
              <a:off x="7296150" y="1984137"/>
              <a:ext cx="4057650" cy="1706118"/>
              <a:chOff x="6960163" y="1556388"/>
              <a:chExt cx="4393637" cy="1706118"/>
            </a:xfrm>
          </p:grpSpPr>
          <p:sp>
            <p:nvSpPr>
              <p:cNvPr id="15" name="Rectangle 14"/>
              <p:cNvSpPr/>
              <p:nvPr/>
            </p:nvSpPr>
            <p:spPr>
              <a:xfrm>
                <a:off x="6960163" y="1556388"/>
                <a:ext cx="4393637" cy="29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What to Expect</a:t>
                </a:r>
              </a:p>
            </p:txBody>
          </p:sp>
          <p:sp>
            <p:nvSpPr>
              <p:cNvPr id="16" name="Rectangle 15"/>
              <p:cNvSpPr/>
              <p:nvPr/>
            </p:nvSpPr>
            <p:spPr>
              <a:xfrm>
                <a:off x="6960163" y="1908286"/>
                <a:ext cx="4393637" cy="29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sp>
            <p:nvSpPr>
              <p:cNvPr id="17" name="Rectangle 16"/>
              <p:cNvSpPr/>
              <p:nvPr/>
            </p:nvSpPr>
            <p:spPr>
              <a:xfrm>
                <a:off x="6960163" y="2259219"/>
                <a:ext cx="4393637" cy="29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Security</a:t>
                </a:r>
              </a:p>
            </p:txBody>
          </p:sp>
          <p:sp>
            <p:nvSpPr>
              <p:cNvPr id="18" name="Rectangle 17"/>
              <p:cNvSpPr/>
              <p:nvPr/>
            </p:nvSpPr>
            <p:spPr>
              <a:xfrm>
                <a:off x="6960163" y="2606189"/>
                <a:ext cx="4393637" cy="29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Development with AWS</a:t>
                </a:r>
              </a:p>
            </p:txBody>
          </p:sp>
          <p:sp>
            <p:nvSpPr>
              <p:cNvPr id="19" name="Rectangle 18"/>
              <p:cNvSpPr/>
              <p:nvPr/>
            </p:nvSpPr>
            <p:spPr>
              <a:xfrm>
                <a:off x="6960163" y="2968095"/>
                <a:ext cx="4393637" cy="294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Refactoring</a:t>
                </a:r>
              </a:p>
            </p:txBody>
          </p:sp>
        </p:grpSp>
        <p:grpSp>
          <p:nvGrpSpPr>
            <p:cNvPr id="9" name="Group 8"/>
            <p:cNvGrpSpPr/>
            <p:nvPr/>
          </p:nvGrpSpPr>
          <p:grpSpPr>
            <a:xfrm>
              <a:off x="5432403" y="1984137"/>
              <a:ext cx="1717696" cy="1706118"/>
              <a:chOff x="5432403" y="1984137"/>
              <a:chExt cx="1717696" cy="1706118"/>
            </a:xfrm>
          </p:grpSpPr>
          <p:sp>
            <p:nvSpPr>
              <p:cNvPr id="10" name="Rectangle 9"/>
              <p:cNvSpPr/>
              <p:nvPr/>
            </p:nvSpPr>
            <p:spPr>
              <a:xfrm>
                <a:off x="5432403" y="1984137"/>
                <a:ext cx="1717696" cy="294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The Exam </a:t>
                </a:r>
              </a:p>
            </p:txBody>
          </p:sp>
          <p:sp>
            <p:nvSpPr>
              <p:cNvPr id="11" name="Rectangle 10"/>
              <p:cNvSpPr/>
              <p:nvPr/>
            </p:nvSpPr>
            <p:spPr>
              <a:xfrm>
                <a:off x="5432403" y="2336035"/>
                <a:ext cx="1717696" cy="294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Domain 1 </a:t>
                </a:r>
              </a:p>
            </p:txBody>
          </p:sp>
          <p:sp>
            <p:nvSpPr>
              <p:cNvPr id="12" name="Rectangle 11"/>
              <p:cNvSpPr/>
              <p:nvPr/>
            </p:nvSpPr>
            <p:spPr>
              <a:xfrm>
                <a:off x="5432403" y="2686968"/>
                <a:ext cx="1717696" cy="294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Domain 2</a:t>
                </a:r>
              </a:p>
            </p:txBody>
          </p:sp>
          <p:sp>
            <p:nvSpPr>
              <p:cNvPr id="13" name="Rectangle 12"/>
              <p:cNvSpPr/>
              <p:nvPr/>
            </p:nvSpPr>
            <p:spPr>
              <a:xfrm>
                <a:off x="5432403" y="3033938"/>
                <a:ext cx="1717696" cy="294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Domain 3 </a:t>
                </a:r>
              </a:p>
            </p:txBody>
          </p:sp>
          <p:sp>
            <p:nvSpPr>
              <p:cNvPr id="14" name="Rectangle 13"/>
              <p:cNvSpPr/>
              <p:nvPr/>
            </p:nvSpPr>
            <p:spPr>
              <a:xfrm>
                <a:off x="5432403" y="3395844"/>
                <a:ext cx="1717696" cy="294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Domain 4</a:t>
                </a:r>
              </a:p>
            </p:txBody>
          </p:sp>
        </p:grpSp>
      </p:grpSp>
      <p:sp>
        <p:nvSpPr>
          <p:cNvPr id="20" name="Rectangle 19">
            <a:extLst>
              <a:ext uri="{FF2B5EF4-FFF2-40B4-BE49-F238E27FC236}">
                <a16:creationId xmlns:a16="http://schemas.microsoft.com/office/drawing/2014/main" id="{48F2EAA2-8673-0F4C-A6E7-DA6926877836}"/>
              </a:ext>
            </a:extLst>
          </p:cNvPr>
          <p:cNvSpPr/>
          <p:nvPr/>
        </p:nvSpPr>
        <p:spPr>
          <a:xfrm>
            <a:off x="3379600" y="4868551"/>
            <a:ext cx="1510126" cy="4381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mazon Ember Light" panose="020B0403020204020204" pitchFamily="34" charset="0"/>
                <a:ea typeface="Amazon Ember Light" panose="020B0403020204020204" pitchFamily="34" charset="0"/>
                <a:cs typeface="Amazon Ember Light" panose="020B0403020204020204" pitchFamily="34" charset="0"/>
              </a:rPr>
              <a:t>Domain 5</a:t>
            </a:r>
          </a:p>
        </p:txBody>
      </p:sp>
      <p:sp>
        <p:nvSpPr>
          <p:cNvPr id="21" name="Rectangle 20">
            <a:extLst>
              <a:ext uri="{FF2B5EF4-FFF2-40B4-BE49-F238E27FC236}">
                <a16:creationId xmlns:a16="http://schemas.microsoft.com/office/drawing/2014/main" id="{A2C4F9A7-AEF7-2847-9110-C7E5D75181E6}"/>
              </a:ext>
            </a:extLst>
          </p:cNvPr>
          <p:cNvSpPr/>
          <p:nvPr/>
        </p:nvSpPr>
        <p:spPr>
          <a:xfrm>
            <a:off x="5018129" y="4868551"/>
            <a:ext cx="3567316" cy="4381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sz="16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Monitoring and Troubleshooting</a:t>
            </a:r>
          </a:p>
        </p:txBody>
      </p:sp>
    </p:spTree>
    <p:custDataLst>
      <p:tags r:id="rId1"/>
    </p:custDataLst>
    <p:extLst>
      <p:ext uri="{BB962C8B-B14F-4D97-AF65-F5344CB8AC3E}">
        <p14:creationId xmlns:p14="http://schemas.microsoft.com/office/powerpoint/2010/main" val="47050527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Test Axioms</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30</a:t>
            </a:fld>
            <a:endParaRPr lang="en-US"/>
          </a:p>
        </p:txBody>
      </p:sp>
      <p:sp>
        <p:nvSpPr>
          <p:cNvPr id="5" name="Content Placeholder 2"/>
          <p:cNvSpPr txBox="1">
            <a:spLocks/>
          </p:cNvSpPr>
          <p:nvPr/>
        </p:nvSpPr>
        <p:spPr>
          <a:xfrm>
            <a:off x="419100" y="1442932"/>
            <a:ext cx="11582399" cy="43097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3"/>
              </a:buBlip>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3"/>
              </a:buBlip>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3"/>
              </a:buBlip>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3"/>
              </a:buBlip>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mazon Ember" panose="02000000000000000000" pitchFamily="2" charset="0"/>
                <a:ea typeface="Amazon Ember" panose="02000000000000000000" pitchFamily="2" charset="0"/>
                <a:cs typeface="Amazon Ember" panose="020B0603020204020204" pitchFamily="34" charset="0"/>
              </a:rPr>
              <a:t>Elastic Load Balancing and Auto Scaling are designed to work together</a:t>
            </a:r>
          </a:p>
          <a:p>
            <a:pPr>
              <a:lnSpc>
                <a:spcPct val="150000"/>
              </a:lnSpc>
            </a:pPr>
            <a:r>
              <a:rPr lang="en-US" sz="2400" dirty="0">
                <a:latin typeface="Amazon Ember" panose="02000000000000000000" pitchFamily="2" charset="0"/>
                <a:ea typeface="Amazon Ember" panose="02000000000000000000" pitchFamily="2" charset="0"/>
                <a:cs typeface="Amazon Ember" panose="020B0603020204020204" pitchFamily="34" charset="0"/>
              </a:rPr>
              <a:t>Scaling out is better than scaling up</a:t>
            </a:r>
          </a:p>
          <a:p>
            <a:pPr>
              <a:lnSpc>
                <a:spcPct val="150000"/>
              </a:lnSpc>
            </a:pPr>
            <a:r>
              <a:rPr lang="en-US" sz="2400" dirty="0">
                <a:latin typeface="Amazon Ember" panose="02000000000000000000" pitchFamily="2" charset="0"/>
                <a:ea typeface="Amazon Ember" panose="02000000000000000000" pitchFamily="2" charset="0"/>
                <a:cs typeface="Amazon Ember" panose="020B0603020204020204" pitchFamily="34" charset="0"/>
              </a:rPr>
              <a:t>AWS Elastic Beanstalk allows you to focus on building your application</a:t>
            </a:r>
          </a:p>
          <a:p>
            <a:pPr>
              <a:lnSpc>
                <a:spcPct val="110000"/>
              </a:lnSpc>
            </a:pPr>
            <a:r>
              <a:rPr lang="en-US" sz="2400" dirty="0">
                <a:latin typeface="Amazon Ember" panose="02000000000000000000" pitchFamily="2" charset="0"/>
                <a:ea typeface="Amazon Ember" panose="02000000000000000000" pitchFamily="2" charset="0"/>
                <a:cs typeface="Amazon Ember" panose="020B0603020204020204" pitchFamily="34" charset="0"/>
              </a:rPr>
              <a:t>AWS CloudFormation templates allow you to have a definition of resources to create</a:t>
            </a:r>
          </a:p>
          <a:p>
            <a:pPr>
              <a:lnSpc>
                <a:spcPct val="100000"/>
              </a:lnSpc>
            </a:pPr>
            <a:r>
              <a:rPr lang="en-US" sz="2400" dirty="0">
                <a:latin typeface="Amazon Ember" panose="02000000000000000000" pitchFamily="2" charset="0"/>
                <a:ea typeface="Amazon Ember" panose="02000000000000000000" pitchFamily="2" charset="0"/>
                <a:cs typeface="Amazon Ember" panose="020B0603020204020204" pitchFamily="34" charset="0"/>
              </a:rPr>
              <a:t>A serverless application is typically a combination of Lambda plus other web services</a:t>
            </a:r>
          </a:p>
        </p:txBody>
      </p:sp>
    </p:spTree>
    <p:extLst>
      <p:ext uri="{BB962C8B-B14F-4D97-AF65-F5344CB8AC3E}">
        <p14:creationId xmlns:p14="http://schemas.microsoft.com/office/powerpoint/2010/main" val="4111132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References</a:t>
            </a:r>
            <a:endParaRPr lang="en-US" dirty="0"/>
          </a:p>
        </p:txBody>
      </p:sp>
      <p:sp>
        <p:nvSpPr>
          <p:cNvPr id="3" name="Footer Placeholder 2"/>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31</a:t>
            </a:fld>
            <a:endParaRPr lang="en-US"/>
          </a:p>
        </p:txBody>
      </p:sp>
      <p:sp>
        <p:nvSpPr>
          <p:cNvPr id="5" name="Rectangle 4"/>
          <p:cNvSpPr/>
          <p:nvPr/>
        </p:nvSpPr>
        <p:spPr>
          <a:xfrm>
            <a:off x="209238" y="1181751"/>
            <a:ext cx="11210925" cy="4862870"/>
          </a:xfrm>
          <a:prstGeom prst="rect">
            <a:avLst/>
          </a:prstGeom>
        </p:spPr>
        <p:txBody>
          <a:bodyPr wrap="square" lIns="0" tIns="0" rIns="0" bIns="0" anchor="t">
            <a:spAutoFit/>
          </a:bodyPr>
          <a:lstStyle/>
          <a:p>
            <a:pPr marL="0" lvl="1" defTabSz="342900">
              <a:spcBef>
                <a:spcPts val="600"/>
              </a:spcBef>
              <a:buClr>
                <a:srgbClr val="FCB64C"/>
              </a:buClr>
              <a:buSzPct val="110000"/>
              <a:tabLst>
                <a:tab pos="8461375" algn="r"/>
              </a:tabLst>
            </a:pPr>
            <a:r>
              <a:rPr lang="en-US" sz="24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rPr>
              <a:t>     AWS Elastic Beanstalk</a:t>
            </a:r>
          </a:p>
          <a:p>
            <a:pPr marL="457200" lvl="2" defTabSz="342900">
              <a:spcBef>
                <a:spcPts val="600"/>
              </a:spcBef>
              <a:buClr>
                <a:srgbClr val="FCB64C"/>
              </a:buClr>
              <a:buSzPct val="110000"/>
              <a:tabLst>
                <a:tab pos="8461375" algn="r"/>
              </a:tabLst>
            </a:pPr>
            <a:r>
              <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hlinkClick r:id="rId2"/>
              </a:rPr>
              <a:t>https://docs.aws.amazon.com/elasticbeanstalk/latest/dg/concepts.html</a:t>
            </a: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a:p>
            <a:pPr marL="457200" lvl="2" defTabSz="342900">
              <a:spcBef>
                <a:spcPts val="600"/>
              </a:spcBef>
              <a:buClr>
                <a:srgbClr val="FCB64C"/>
              </a:buClr>
              <a:buSzPct val="110000"/>
              <a:tabLst>
                <a:tab pos="8461375" algn="r"/>
              </a:tabLst>
            </a:pP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a:p>
            <a:pPr marL="457200" lvl="2" defTabSz="342900">
              <a:spcBef>
                <a:spcPts val="600"/>
              </a:spcBef>
              <a:buClr>
                <a:srgbClr val="FCB64C"/>
              </a:buClr>
              <a:buSzPct val="110000"/>
              <a:tabLst>
                <a:tab pos="8461375" algn="r"/>
              </a:tabLst>
            </a:pPr>
            <a:r>
              <a:rPr lang="en-US" sz="24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rPr>
              <a:t>AWS CloudFormation</a:t>
            </a:r>
          </a:p>
          <a:p>
            <a:pPr marL="457200" lvl="2" defTabSz="342900">
              <a:spcBef>
                <a:spcPts val="600"/>
              </a:spcBef>
              <a:buClr>
                <a:srgbClr val="FCB64C"/>
              </a:buClr>
              <a:buSzPct val="110000"/>
              <a:tabLst>
                <a:tab pos="8461375" algn="r"/>
              </a:tabLst>
            </a:pPr>
            <a:r>
              <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hlinkClick r:id="rId3"/>
              </a:rPr>
              <a:t>https://docs.aws.amazon.com/AWSCloudFormation/latest/UserGuide/Welcome.html</a:t>
            </a: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a:p>
            <a:pPr marL="457200" lvl="2" defTabSz="342900">
              <a:spcBef>
                <a:spcPts val="600"/>
              </a:spcBef>
              <a:buClr>
                <a:srgbClr val="FCB64C"/>
              </a:buClr>
              <a:buSzPct val="110000"/>
              <a:tabLst>
                <a:tab pos="8461375" algn="r"/>
              </a:tabLst>
            </a:pP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a:p>
            <a:pPr marL="457200" lvl="2" defTabSz="342900">
              <a:spcBef>
                <a:spcPts val="600"/>
              </a:spcBef>
              <a:buClr>
                <a:srgbClr val="FCB64C"/>
              </a:buClr>
              <a:buSzPct val="110000"/>
              <a:tabLst>
                <a:tab pos="8461375" algn="r"/>
              </a:tabLst>
            </a:pPr>
            <a:r>
              <a:rPr lang="en-US" sz="2400" dirty="0">
                <a:latin typeface="Amazon Ember" panose="020B0603020204020204" pitchFamily="34" charset="0"/>
                <a:ea typeface="Amazon Ember" panose="020B0603020204020204" pitchFamily="34" charset="0"/>
                <a:cs typeface="Amazon Ember" panose="020B0603020204020204" pitchFamily="34" charset="0"/>
              </a:rPr>
              <a:t>AWS Lambda</a:t>
            </a:r>
          </a:p>
          <a:p>
            <a:pPr marL="457200" lvl="2" defTabSz="342900">
              <a:spcBef>
                <a:spcPts val="600"/>
              </a:spcBef>
              <a:buClr>
                <a:srgbClr val="FCB64C"/>
              </a:buClr>
              <a:buSzPct val="110000"/>
              <a:tabLst>
                <a:tab pos="8461375" algn="r"/>
              </a:tabLst>
            </a:pPr>
            <a:r>
              <a:rPr lang="en-US" sz="2000" dirty="0">
                <a:latin typeface="Amazon Ember" panose="020B0603020204020204" pitchFamily="34" charset="0"/>
                <a:ea typeface="Amazon Ember" panose="020B0603020204020204" pitchFamily="34" charset="0"/>
                <a:cs typeface="Amazon Ember" panose="020B0603020204020204" pitchFamily="34" charset="0"/>
                <a:hlinkClick r:id="rId4"/>
              </a:rPr>
              <a:t>https://docs.aws.amazon.com/lambda/latest/dg/deploying-lambda-apps.html</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457200" lvl="2" defTabSz="342900">
              <a:spcBef>
                <a:spcPts val="600"/>
              </a:spcBef>
              <a:buClr>
                <a:srgbClr val="FCB64C"/>
              </a:buClr>
              <a:buSzPct val="110000"/>
              <a:tabLst>
                <a:tab pos="8461375" algn="r"/>
              </a:tabLst>
            </a:pP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lvl="1" defTabSz="342900">
              <a:spcBef>
                <a:spcPts val="600"/>
              </a:spcBef>
              <a:buClr>
                <a:srgbClr val="FCB64C"/>
              </a:buClr>
              <a:buSzPct val="110000"/>
              <a:tabLst>
                <a:tab pos="8461375" algn="r"/>
              </a:tabLst>
            </a:pPr>
            <a:r>
              <a:rPr lang="en-US" sz="2400" dirty="0">
                <a:latin typeface="Amazon Ember" panose="020B0603020204020204" pitchFamily="34" charset="0"/>
                <a:ea typeface="Amazon Ember" panose="020B0603020204020204" pitchFamily="34" charset="0"/>
                <a:cs typeface="Amazon Ember" panose="020B0603020204020204" pitchFamily="34" charset="0"/>
              </a:rPr>
              <a:t>      AWS Serverless Application Model </a:t>
            </a:r>
          </a:p>
          <a:p>
            <a:pPr marL="457200" lvl="2" defTabSz="342900">
              <a:spcBef>
                <a:spcPts val="600"/>
              </a:spcBef>
              <a:buClr>
                <a:srgbClr val="FCB64C"/>
              </a:buClr>
              <a:buSzPct val="110000"/>
              <a:tabLst>
                <a:tab pos="8461375" algn="r"/>
              </a:tabLst>
            </a:pPr>
            <a:r>
              <a:rPr lang="en-US" sz="2000" dirty="0">
                <a:latin typeface="Amazon Ember" panose="020B0603020204020204" pitchFamily="34" charset="0"/>
                <a:ea typeface="Amazon Ember" panose="020B0603020204020204" pitchFamily="34" charset="0"/>
                <a:cs typeface="Amazon Ember" panose="020B0603020204020204" pitchFamily="34" charset="0"/>
                <a:hlinkClick r:id="rId5"/>
              </a:rPr>
              <a:t>https://github.com/awslabs/serverless-application-model</a:t>
            </a: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a:p>
            <a:pPr marL="0" lvl="1" defTabSz="342900">
              <a:spcBef>
                <a:spcPts val="1200"/>
              </a:spcBef>
              <a:spcAft>
                <a:spcPts val="600"/>
              </a:spcAft>
              <a:buClr>
                <a:srgbClr val="FCB64C"/>
              </a:buClr>
              <a:buSzPct val="110000"/>
              <a:tabLst>
                <a:tab pos="8461375" algn="r"/>
              </a:tabLst>
            </a:pPr>
            <a:endParaRPr lang="en-US" sz="2000" dirty="0">
              <a:solidFill>
                <a:srgbClr val="474746">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562839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ea typeface="Amazon Ember" panose="020B0603020204020204" pitchFamily="34" charset="0"/>
                <a:cs typeface="Amazon Ember" panose="020B0603020204020204" pitchFamily="34" charset="0"/>
              </a:rPr>
              <a:t>The Exam - What to Expect</a:t>
            </a:r>
            <a:endParaRPr lang="en-US" dirty="0"/>
          </a:p>
        </p:txBody>
      </p:sp>
      <p:sp>
        <p:nvSpPr>
          <p:cNvPr id="2" name="Text Placeholder 1"/>
          <p:cNvSpPr>
            <a:spLocks noGrp="1"/>
          </p:cNvSpPr>
          <p:nvPr>
            <p:ph type="body" sz="quarter" idx="10"/>
          </p:nvPr>
        </p:nvSpPr>
        <p:spPr/>
        <p:txBody>
          <a:bodyPr/>
          <a:lstStyle/>
          <a:p>
            <a:endParaRPr lang="en-US" dirty="0"/>
          </a:p>
        </p:txBody>
      </p:sp>
      <p:sp>
        <p:nvSpPr>
          <p:cNvPr id="4" name="Footer Placeholder 2"/>
          <p:cNvSpPr>
            <a:spLocks noGrp="1"/>
          </p:cNvSpPr>
          <p:nvPr>
            <p:ph type="ftr" sz="quarter" idx="3"/>
          </p:nvPr>
        </p:nvSpPr>
        <p:spPr>
          <a:xfrm>
            <a:off x="419100" y="6356350"/>
            <a:ext cx="3735457" cy="365125"/>
          </a:xfrm>
        </p:spPr>
        <p:txBody>
          <a:bodyPr/>
          <a:lstStyle/>
          <a:p>
            <a:r>
              <a:rPr lang="en-US" dirty="0" smtClean="0"/>
              <a:t>© 2020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97851641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 Allocation</a:t>
            </a:r>
          </a:p>
        </p:txBody>
      </p:sp>
      <p:sp>
        <p:nvSpPr>
          <p:cNvPr id="4" name="Slide Number Placeholder 3"/>
          <p:cNvSpPr>
            <a:spLocks noGrp="1"/>
          </p:cNvSpPr>
          <p:nvPr>
            <p:ph type="sldNum" sz="quarter" idx="12"/>
          </p:nvPr>
        </p:nvSpPr>
        <p:spPr/>
        <p:txBody>
          <a:bodyPr/>
          <a:lstStyle/>
          <a:p>
            <a:fld id="{B6A95138-A96E-2F42-A959-2EFD44FE4AB7}" type="slidenum">
              <a:rPr lang="en-US" smtClean="0"/>
              <a:t>5</a:t>
            </a:fld>
            <a:endParaRPr lang="en-US" dirty="0"/>
          </a:p>
        </p:txBody>
      </p:sp>
      <p:sp>
        <p:nvSpPr>
          <p:cNvPr id="2" name="Footer Placeholder 1"/>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graphicFrame>
        <p:nvGraphicFramePr>
          <p:cNvPr id="9" name="Table 8"/>
          <p:cNvGraphicFramePr>
            <a:graphicFrameLocks noGrp="1"/>
          </p:cNvGraphicFramePr>
          <p:nvPr/>
        </p:nvGraphicFramePr>
        <p:xfrm>
          <a:off x="1635313" y="1536954"/>
          <a:ext cx="9222832" cy="3409627"/>
        </p:xfrm>
        <a:graphic>
          <a:graphicData uri="http://schemas.openxmlformats.org/drawingml/2006/table">
            <a:tbl>
              <a:tblPr firstRow="1" bandRow="1">
                <a:tableStyleId>{5C22544A-7EE6-4342-B048-85BDC9FD1C3A}</a:tableStyleId>
              </a:tblPr>
              <a:tblGrid>
                <a:gridCol w="6809065">
                  <a:extLst>
                    <a:ext uri="{9D8B030D-6E8A-4147-A177-3AD203B41FA5}">
                      <a16:colId xmlns:a16="http://schemas.microsoft.com/office/drawing/2014/main" val="20000"/>
                    </a:ext>
                  </a:extLst>
                </a:gridCol>
                <a:gridCol w="2413767">
                  <a:extLst>
                    <a:ext uri="{9D8B030D-6E8A-4147-A177-3AD203B41FA5}">
                      <a16:colId xmlns:a16="http://schemas.microsoft.com/office/drawing/2014/main" val="20001"/>
                    </a:ext>
                  </a:extLst>
                </a:gridCol>
              </a:tblGrid>
              <a:tr h="666427">
                <a:tc>
                  <a:txBody>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Domain</a:t>
                      </a:r>
                    </a:p>
                  </a:txBody>
                  <a:tcPr>
                    <a:solidFill>
                      <a:srgbClr val="36C2B3"/>
                    </a:solidFill>
                  </a:tcPr>
                </a:tc>
                <a:tc>
                  <a:txBody>
                    <a:bodyPr/>
                    <a:lstStyle/>
                    <a:p>
                      <a:pPr algn="ct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 of Exam</a:t>
                      </a:r>
                    </a:p>
                  </a:txBody>
                  <a:tcPr>
                    <a:solidFill>
                      <a:srgbClr val="36C2B3"/>
                    </a:solidFill>
                  </a:tcPr>
                </a:tc>
                <a:extLst>
                  <a:ext uri="{0D108BD9-81ED-4DB2-BD59-A6C34878D82A}">
                    <a16:rowId xmlns:a16="http://schemas.microsoft.com/office/drawing/2014/main" val="10000"/>
                  </a:ext>
                </a:extLst>
              </a:tr>
              <a:tr h="24433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Deployment</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22%</a:t>
                      </a:r>
                    </a:p>
                  </a:txBody>
                  <a:tcPr>
                    <a:solidFill>
                      <a:srgbClr val="E9E9E9"/>
                    </a:solidFill>
                  </a:tcPr>
                </a:tc>
                <a:extLst>
                  <a:ext uri="{0D108BD9-81ED-4DB2-BD59-A6C34878D82A}">
                    <a16:rowId xmlns:a16="http://schemas.microsoft.com/office/drawing/2014/main" val="10001"/>
                  </a:ext>
                </a:extLst>
              </a:tr>
              <a:tr h="45720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2: Security</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26%</a:t>
                      </a:r>
                    </a:p>
                  </a:txBody>
                  <a:tcPr>
                    <a:solidFill>
                      <a:srgbClr val="FFFFFF"/>
                    </a:solidFill>
                  </a:tcPr>
                </a:tc>
                <a:extLst>
                  <a:ext uri="{0D108BD9-81ED-4DB2-BD59-A6C34878D82A}">
                    <a16:rowId xmlns:a16="http://schemas.microsoft.com/office/drawing/2014/main" val="10002"/>
                  </a:ext>
                </a:extLst>
              </a:tr>
              <a:tr h="45720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3: Development with AWS</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30%</a:t>
                      </a:r>
                    </a:p>
                  </a:txBody>
                  <a:tcPr>
                    <a:solidFill>
                      <a:srgbClr val="E9E9E9"/>
                    </a:solidFill>
                  </a:tcPr>
                </a:tc>
                <a:extLst>
                  <a:ext uri="{0D108BD9-81ED-4DB2-BD59-A6C34878D82A}">
                    <a16:rowId xmlns:a16="http://schemas.microsoft.com/office/drawing/2014/main" val="10003"/>
                  </a:ext>
                </a:extLst>
              </a:tr>
              <a:tr h="45720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4: Refactoring</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10%</a:t>
                      </a:r>
                    </a:p>
                  </a:txBody>
                  <a:tcPr>
                    <a:solidFill>
                      <a:srgbClr val="FFFFFF"/>
                    </a:solidFill>
                  </a:tcPr>
                </a:tc>
                <a:extLst>
                  <a:ext uri="{0D108BD9-81ED-4DB2-BD59-A6C34878D82A}">
                    <a16:rowId xmlns:a16="http://schemas.microsoft.com/office/drawing/2014/main" val="10004"/>
                  </a:ext>
                </a:extLst>
              </a:tr>
              <a:tr h="457200">
                <a:tc>
                  <a:txBody>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5: Monitoring and Troubleshooting</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12%</a:t>
                      </a:r>
                    </a:p>
                  </a:txBody>
                  <a:tcPr>
                    <a:solidFill>
                      <a:srgbClr val="E9E9E9"/>
                    </a:solidFill>
                  </a:tcPr>
                </a:tc>
                <a:extLst>
                  <a:ext uri="{0D108BD9-81ED-4DB2-BD59-A6C34878D82A}">
                    <a16:rowId xmlns:a16="http://schemas.microsoft.com/office/drawing/2014/main" val="556687253"/>
                  </a:ext>
                </a:extLst>
              </a:tr>
              <a:tr h="457200">
                <a:tc>
                  <a:txBody>
                    <a:bodyPr/>
                    <a:lstStyle/>
                    <a:p>
                      <a:r>
                        <a:rPr lang="en-US" sz="2400" b="0" dirty="0">
                          <a:latin typeface="Amazon Ember" panose="02000000000000000000" pitchFamily="2" charset="0"/>
                          <a:ea typeface="Amazon Ember" panose="02000000000000000000" pitchFamily="2" charset="0"/>
                          <a:cs typeface="Amazon Ember Light" panose="020B0403020204020204" pitchFamily="34" charset="0"/>
                        </a:rPr>
                        <a:t>Total</a:t>
                      </a:r>
                    </a:p>
                  </a:txBody>
                  <a:tcPr>
                    <a:solidFill>
                      <a:srgbClr val="FFFFFF"/>
                    </a:solidFill>
                  </a:tcPr>
                </a:tc>
                <a:tc>
                  <a:txBody>
                    <a:bodyPr/>
                    <a:lstStyle/>
                    <a:p>
                      <a:pPr marL="0" algn="ctr" defTabSz="342900" rtl="0" eaLnBrk="1" latinLnBrk="0" hangingPunct="1">
                        <a:tabLst>
                          <a:tab pos="457200" algn="r"/>
                        </a:tabLst>
                      </a:pPr>
                      <a:r>
                        <a:rPr lang="en-US" sz="2400" b="0" kern="1200" dirty="0">
                          <a:solidFill>
                            <a:schemeClr val="dk1"/>
                          </a:solidFill>
                          <a:latin typeface="Amazon Ember" panose="02000000000000000000" pitchFamily="2" charset="0"/>
                          <a:ea typeface="Amazon Ember" panose="02000000000000000000" pitchFamily="2" charset="0"/>
                          <a:cs typeface="Amazon Ember Light" panose="020B0403020204020204" pitchFamily="34" charset="0"/>
                        </a:rPr>
                        <a:t>	100%</a:t>
                      </a:r>
                    </a:p>
                  </a:txBody>
                  <a:tcPr>
                    <a:solidFill>
                      <a:srgbClr val="FFFFFF"/>
                    </a:solidFill>
                  </a:tcPr>
                </a:tc>
                <a:extLst>
                  <a:ext uri="{0D108BD9-81ED-4DB2-BD59-A6C34878D82A}">
                    <a16:rowId xmlns:a16="http://schemas.microsoft.com/office/drawing/2014/main" val="10005"/>
                  </a:ext>
                </a:extLst>
              </a:tr>
            </a:tbl>
          </a:graphicData>
        </a:graphic>
      </p:graphicFrame>
      <p:sp>
        <p:nvSpPr>
          <p:cNvPr id="12" name="Content Placeholder 2"/>
          <p:cNvSpPr>
            <a:spLocks noGrp="1"/>
          </p:cNvSpPr>
          <p:nvPr>
            <p:ph idx="1"/>
          </p:nvPr>
        </p:nvSpPr>
        <p:spPr>
          <a:xfrm>
            <a:off x="271559" y="5403790"/>
            <a:ext cx="11653521" cy="1361331"/>
          </a:xfrm>
        </p:spPr>
        <p:txBody>
          <a:bodyPr>
            <a:noAutofit/>
          </a:bodyPr>
          <a:lstStyle/>
          <a:p>
            <a:pPr marL="457200" indent="-457200">
              <a:buFont typeface="Arial" panose="020B0604020202020204" pitchFamily="34" charset="0"/>
              <a:buChar char="•"/>
            </a:pPr>
            <a:r>
              <a:rPr lang="en-US" sz="2400" dirty="0"/>
              <a:t>Questions are multiple choice with single and multiple selections</a:t>
            </a:r>
          </a:p>
        </p:txBody>
      </p:sp>
    </p:spTree>
    <p:custDataLst>
      <p:tags r:id="rId1"/>
    </p:custDataLst>
    <p:extLst>
      <p:ext uri="{BB962C8B-B14F-4D97-AF65-F5344CB8AC3E}">
        <p14:creationId xmlns:p14="http://schemas.microsoft.com/office/powerpoint/2010/main" val="269398340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Today’s Focus</a:t>
            </a:r>
            <a:endParaRPr lang="en-US" dirty="0"/>
          </a:p>
        </p:txBody>
      </p:sp>
      <p:sp>
        <p:nvSpPr>
          <p:cNvPr id="3" name="Content Placeholder 2"/>
          <p:cNvSpPr>
            <a:spLocks noGrp="1"/>
          </p:cNvSpPr>
          <p:nvPr>
            <p:ph idx="1"/>
          </p:nvPr>
        </p:nvSpPr>
        <p:spPr/>
        <p:txBody>
          <a:bodyPr/>
          <a:lstStyle/>
          <a:p>
            <a:pPr marL="457200" indent="-457200"/>
            <a:r>
              <a:rPr lang="en-US" dirty="0">
                <a:latin typeface="Amazon Ember" panose="02000000000000000000" pitchFamily="2" charset="0"/>
                <a:ea typeface="Amazon Ember" panose="02000000000000000000" pitchFamily="2" charset="0"/>
              </a:rPr>
              <a:t>Question Strategy</a:t>
            </a:r>
          </a:p>
          <a:p>
            <a:pPr marL="679043" lvl="1" indent="-342900"/>
            <a:r>
              <a:rPr lang="en-US" dirty="0">
                <a:latin typeface="+mn-lt"/>
              </a:rPr>
              <a:t>What to look for in choosing an answer</a:t>
            </a:r>
          </a:p>
          <a:p>
            <a:pPr marL="679043" lvl="1" indent="-342900"/>
            <a:r>
              <a:rPr lang="en-US" dirty="0">
                <a:latin typeface="+mn-lt"/>
              </a:rPr>
              <a:t>How to identify key aspects of the question</a:t>
            </a:r>
          </a:p>
          <a:p>
            <a:pPr lvl="1"/>
            <a:endParaRPr lang="en-US" sz="2800" dirty="0"/>
          </a:p>
          <a:p>
            <a:pPr marL="457200" indent="-457200"/>
            <a:r>
              <a:rPr lang="en-US" dirty="0">
                <a:latin typeface="Amazon Ember" panose="02000000000000000000" pitchFamily="2" charset="0"/>
                <a:ea typeface="Amazon Ember" panose="02000000000000000000" pitchFamily="2" charset="0"/>
              </a:rPr>
              <a:t>Content</a:t>
            </a:r>
          </a:p>
          <a:p>
            <a:pPr marL="679043" lvl="1" indent="-342900"/>
            <a:r>
              <a:rPr lang="en-US" dirty="0">
                <a:latin typeface="+mn-lt"/>
              </a:rPr>
              <a:t>What to study and key things to know</a:t>
            </a:r>
          </a:p>
          <a:p>
            <a:pPr marL="679043" lvl="1" indent="-342900"/>
            <a:r>
              <a:rPr lang="en-US" dirty="0">
                <a:latin typeface="+mn-lt"/>
              </a:rPr>
              <a:t>Practice questions in each domain</a:t>
            </a:r>
          </a:p>
          <a:p>
            <a:pPr marL="679043" lvl="1" indent="-342900"/>
            <a:r>
              <a:rPr lang="en-US" dirty="0">
                <a:latin typeface="+mn-lt"/>
              </a:rPr>
              <a:t>Identifying personal gaps</a:t>
            </a:r>
          </a:p>
        </p:txBody>
      </p:sp>
      <p:sp>
        <p:nvSpPr>
          <p:cNvPr id="4" name="Slide Number Placeholder 3"/>
          <p:cNvSpPr>
            <a:spLocks noGrp="1"/>
          </p:cNvSpPr>
          <p:nvPr>
            <p:ph type="sldNum" sz="quarter" idx="12"/>
          </p:nvPr>
        </p:nvSpPr>
        <p:spPr/>
        <p:txBody>
          <a:bodyPr/>
          <a:lstStyle/>
          <a:p>
            <a:fld id="{B6A95138-A96E-2F42-A959-2EFD44FE4AB7}" type="slidenum">
              <a:rPr lang="en-US" smtClean="0"/>
              <a:t>6</a:t>
            </a:fld>
            <a:endParaRPr lang="en-US" dirty="0"/>
          </a:p>
        </p:txBody>
      </p:sp>
      <p:sp>
        <p:nvSpPr>
          <p:cNvPr id="5" name="Footer Placeholder 4"/>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8" name="Rectangle 7"/>
          <p:cNvSpPr/>
          <p:nvPr/>
        </p:nvSpPr>
        <p:spPr>
          <a:xfrm>
            <a:off x="604452" y="5147096"/>
            <a:ext cx="11070312" cy="369332"/>
          </a:xfrm>
          <a:prstGeom prst="rect">
            <a:avLst/>
          </a:prstGeom>
        </p:spPr>
        <p:txBody>
          <a:bodyPr wrap="square">
            <a:spAutoFit/>
          </a:bodyPr>
          <a:lstStyle/>
          <a:p>
            <a:pPr lvl="0">
              <a:defRPr/>
            </a:pPr>
            <a:r>
              <a:rPr lang="en-US" dirty="0">
                <a:latin typeface="Amazon Ember" panose="02000000000000000000" pitchFamily="2" charset="0"/>
                <a:ea typeface="Amazon Ember" panose="02000000000000000000" pitchFamily="2" charset="0"/>
              </a:rPr>
              <a:t>Note: </a:t>
            </a:r>
            <a:r>
              <a:rPr lang="en-US" dirty="0"/>
              <a:t>This course is </a:t>
            </a:r>
            <a:r>
              <a:rPr lang="en-US" i="1" dirty="0"/>
              <a:t>not</a:t>
            </a:r>
            <a:r>
              <a:rPr lang="en-US" dirty="0"/>
              <a:t> a substitute for the </a:t>
            </a:r>
            <a:r>
              <a:rPr lang="en-US" i="1" dirty="0"/>
              <a:t>Developing on AWS </a:t>
            </a:r>
            <a:r>
              <a:rPr lang="en-US" dirty="0"/>
              <a:t>course or hands-on experience with AWS</a:t>
            </a:r>
          </a:p>
        </p:txBody>
      </p:sp>
    </p:spTree>
    <p:extLst>
      <p:ext uri="{BB962C8B-B14F-4D97-AF65-F5344CB8AC3E}">
        <p14:creationId xmlns:p14="http://schemas.microsoft.com/office/powerpoint/2010/main" val="334425909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Today’s Time Allocation </a:t>
            </a:r>
          </a:p>
        </p:txBody>
      </p:sp>
      <p:sp>
        <p:nvSpPr>
          <p:cNvPr id="4" name="Slide Number Placeholder 3"/>
          <p:cNvSpPr>
            <a:spLocks noGrp="1"/>
          </p:cNvSpPr>
          <p:nvPr>
            <p:ph type="sldNum" sz="quarter" idx="12"/>
          </p:nvPr>
        </p:nvSpPr>
        <p:spPr/>
        <p:txBody>
          <a:bodyPr/>
          <a:lstStyle/>
          <a:p>
            <a:fld id="{B6A95138-A96E-2F42-A959-2EFD44FE4AB7}" type="slidenum">
              <a:rPr lang="en-US" smtClean="0"/>
              <a:t>7</a:t>
            </a:fld>
            <a:endParaRPr lang="en-US" dirty="0"/>
          </a:p>
        </p:txBody>
      </p:sp>
      <p:sp>
        <p:nvSpPr>
          <p:cNvPr id="2" name="Footer Placeholder 1"/>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graphicFrame>
        <p:nvGraphicFramePr>
          <p:cNvPr id="6" name="Table 5"/>
          <p:cNvGraphicFramePr>
            <a:graphicFrameLocks noGrp="1"/>
          </p:cNvGraphicFramePr>
          <p:nvPr/>
        </p:nvGraphicFramePr>
        <p:xfrm>
          <a:off x="1198605" y="1656611"/>
          <a:ext cx="9386737" cy="4357668"/>
        </p:xfrm>
        <a:graphic>
          <a:graphicData uri="http://schemas.openxmlformats.org/drawingml/2006/table">
            <a:tbl>
              <a:tblPr firstRow="1" bandRow="1">
                <a:tableStyleId>{5C22544A-7EE6-4342-B048-85BDC9FD1C3A}</a:tableStyleId>
              </a:tblPr>
              <a:tblGrid>
                <a:gridCol w="4690751">
                  <a:extLst>
                    <a:ext uri="{9D8B030D-6E8A-4147-A177-3AD203B41FA5}">
                      <a16:colId xmlns:a16="http://schemas.microsoft.com/office/drawing/2014/main" val="20000"/>
                    </a:ext>
                  </a:extLst>
                </a:gridCol>
                <a:gridCol w="1751308">
                  <a:extLst>
                    <a:ext uri="{9D8B030D-6E8A-4147-A177-3AD203B41FA5}">
                      <a16:colId xmlns:a16="http://schemas.microsoft.com/office/drawing/2014/main" val="20001"/>
                    </a:ext>
                  </a:extLst>
                </a:gridCol>
                <a:gridCol w="2944678">
                  <a:extLst>
                    <a:ext uri="{9D8B030D-6E8A-4147-A177-3AD203B41FA5}">
                      <a16:colId xmlns:a16="http://schemas.microsoft.com/office/drawing/2014/main" val="20002"/>
                    </a:ext>
                  </a:extLst>
                </a:gridCol>
              </a:tblGrid>
              <a:tr h="545105">
                <a:tc>
                  <a:txBody>
                    <a:bodyPr/>
                    <a:lstStyle/>
                    <a:p>
                      <a:pPr algn="ct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Domain</a:t>
                      </a:r>
                    </a:p>
                  </a:txBody>
                  <a:tcPr>
                    <a:solidFill>
                      <a:srgbClr val="36C2B3"/>
                    </a:solidFill>
                  </a:tcPr>
                </a:tc>
                <a:tc>
                  <a:txBody>
                    <a:bodyPr/>
                    <a:lstStyle/>
                    <a:p>
                      <a:pPr algn="ct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 of Exam</a:t>
                      </a:r>
                    </a:p>
                  </a:txBody>
                  <a:tcPr>
                    <a:solidFill>
                      <a:srgbClr val="36C2B3"/>
                    </a:solidFill>
                  </a:tcPr>
                </a:tc>
                <a:tc>
                  <a:txBody>
                    <a:bodyPr/>
                    <a:lstStyle/>
                    <a:p>
                      <a:pPr algn="ctr"/>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Presentation Time (mins)</a:t>
                      </a:r>
                    </a:p>
                  </a:txBody>
                  <a:tcPr>
                    <a:solidFill>
                      <a:srgbClr val="36C2B3"/>
                    </a:solidFill>
                  </a:tcPr>
                </a:tc>
                <a:extLst>
                  <a:ext uri="{0D108BD9-81ED-4DB2-BD59-A6C34878D82A}">
                    <a16:rowId xmlns:a16="http://schemas.microsoft.com/office/drawing/2014/main" val="10000"/>
                  </a:ext>
                </a:extLst>
              </a:tr>
              <a:tr h="435653">
                <a:tc>
                  <a:txBody>
                    <a:bodyPr/>
                    <a:lstStyle/>
                    <a:p>
                      <a:pPr algn="l"/>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1: Deployment</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22%</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40</a:t>
                      </a:r>
                    </a:p>
                  </a:txBody>
                  <a:tcPr>
                    <a:solidFill>
                      <a:srgbClr val="E9E9E9"/>
                    </a:solidFill>
                  </a:tcPr>
                </a:tc>
                <a:extLst>
                  <a:ext uri="{0D108BD9-81ED-4DB2-BD59-A6C34878D82A}">
                    <a16:rowId xmlns:a16="http://schemas.microsoft.com/office/drawing/2014/main" val="10001"/>
                  </a:ext>
                </a:extLst>
              </a:tr>
              <a:tr h="502677">
                <a:tc>
                  <a:txBody>
                    <a:bodyPr/>
                    <a:lstStyle/>
                    <a:p>
                      <a:pPr algn="l"/>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2: Security</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26%</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40</a:t>
                      </a:r>
                    </a:p>
                  </a:txBody>
                  <a:tcPr>
                    <a:solidFill>
                      <a:srgbClr val="FFFFFF"/>
                    </a:solidFill>
                  </a:tcPr>
                </a:tc>
                <a:extLst>
                  <a:ext uri="{0D108BD9-81ED-4DB2-BD59-A6C34878D82A}">
                    <a16:rowId xmlns:a16="http://schemas.microsoft.com/office/drawing/2014/main" val="10002"/>
                  </a:ext>
                </a:extLst>
              </a:tr>
              <a:tr h="502677">
                <a:tc>
                  <a:txBody>
                    <a:bodyPr/>
                    <a:lstStyle/>
                    <a:p>
                      <a:pPr algn="l"/>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3: Development with AWS </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30%</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90</a:t>
                      </a:r>
                    </a:p>
                  </a:txBody>
                  <a:tcPr>
                    <a:solidFill>
                      <a:srgbClr val="E9E9E9"/>
                    </a:solidFill>
                  </a:tcPr>
                </a:tc>
                <a:extLst>
                  <a:ext uri="{0D108BD9-81ED-4DB2-BD59-A6C34878D82A}">
                    <a16:rowId xmlns:a16="http://schemas.microsoft.com/office/drawing/2014/main" val="10003"/>
                  </a:ext>
                </a:extLst>
              </a:tr>
              <a:tr h="502677">
                <a:tc>
                  <a:txBody>
                    <a:bodyPr/>
                    <a:lstStyle/>
                    <a:p>
                      <a:pPr algn="l"/>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4: Refactoring</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	10%</a:t>
                      </a:r>
                    </a:p>
                  </a:txBody>
                  <a:tcPr>
                    <a:solidFill>
                      <a:srgbClr val="FFFFFF"/>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20</a:t>
                      </a:r>
                    </a:p>
                  </a:txBody>
                  <a:tcPr>
                    <a:solidFill>
                      <a:srgbClr val="FFFFFF"/>
                    </a:solidFill>
                  </a:tcPr>
                </a:tc>
                <a:extLst>
                  <a:ext uri="{0D108BD9-81ED-4DB2-BD59-A6C34878D82A}">
                    <a16:rowId xmlns:a16="http://schemas.microsoft.com/office/drawing/2014/main" val="10004"/>
                  </a:ext>
                </a:extLst>
              </a:tr>
              <a:tr h="502677">
                <a:tc>
                  <a:txBody>
                    <a:bodyPr/>
                    <a:lstStyle/>
                    <a:p>
                      <a:pPr algn="l"/>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5: Monitoring and   Troubleshooting</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12%</a:t>
                      </a:r>
                    </a:p>
                  </a:txBody>
                  <a:tcPr>
                    <a:solidFill>
                      <a:srgbClr val="E9E9E9"/>
                    </a:solidFill>
                  </a:tcPr>
                </a:tc>
                <a:tc>
                  <a:txBody>
                    <a:bodyPr/>
                    <a:lstStyle/>
                    <a:p>
                      <a:pPr marL="0" algn="ctr" defTabSz="342900" rtl="0" eaLnBrk="1" latinLnBrk="0" hangingPunct="1">
                        <a:tabLst>
                          <a:tab pos="457200" algn="r"/>
                        </a:tabLst>
                      </a:pPr>
                      <a:r>
                        <a:rPr lang="en-US" sz="24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20</a:t>
                      </a:r>
                    </a:p>
                  </a:txBody>
                  <a:tcPr>
                    <a:solidFill>
                      <a:srgbClr val="E9E9E9"/>
                    </a:solidFill>
                  </a:tcPr>
                </a:tc>
                <a:extLst>
                  <a:ext uri="{0D108BD9-81ED-4DB2-BD59-A6C34878D82A}">
                    <a16:rowId xmlns:a16="http://schemas.microsoft.com/office/drawing/2014/main" val="556687253"/>
                  </a:ext>
                </a:extLst>
              </a:tr>
              <a:tr h="502677">
                <a:tc>
                  <a:txBody>
                    <a:bodyPr/>
                    <a:lstStyle/>
                    <a:p>
                      <a:pPr algn="ctr"/>
                      <a:r>
                        <a:rPr lang="en-US" sz="2400" b="0" dirty="0">
                          <a:latin typeface="Amazon Ember" panose="02000000000000000000" pitchFamily="2" charset="0"/>
                          <a:ea typeface="Amazon Ember" panose="02000000000000000000" pitchFamily="2" charset="0"/>
                          <a:cs typeface="Amazon Ember Cd RC" panose="020B0606020204020204" pitchFamily="34" charset="0"/>
                        </a:rPr>
                        <a:t>Total</a:t>
                      </a:r>
                    </a:p>
                  </a:txBody>
                  <a:tcPr>
                    <a:solidFill>
                      <a:srgbClr val="FFFFFF"/>
                    </a:solidFill>
                  </a:tcPr>
                </a:tc>
                <a:tc>
                  <a:txBody>
                    <a:bodyPr/>
                    <a:lstStyle/>
                    <a:p>
                      <a:pPr marL="0" algn="ctr" defTabSz="342900" rtl="0" eaLnBrk="1" latinLnBrk="0" hangingPunct="1">
                        <a:tabLst>
                          <a:tab pos="457200" algn="r"/>
                        </a:tabLst>
                      </a:pPr>
                      <a:r>
                        <a:rPr lang="en-US" sz="2400" b="0" kern="1200" dirty="0">
                          <a:solidFill>
                            <a:schemeClr val="dk1"/>
                          </a:solidFill>
                          <a:latin typeface="Amazon Ember" panose="02000000000000000000" pitchFamily="2" charset="0"/>
                          <a:ea typeface="Amazon Ember" panose="02000000000000000000" pitchFamily="2" charset="0"/>
                          <a:cs typeface="Amazon Ember Light" panose="020B0403020204020204" pitchFamily="34" charset="0"/>
                        </a:rPr>
                        <a:t>	100%</a:t>
                      </a:r>
                    </a:p>
                  </a:txBody>
                  <a:tcPr>
                    <a:solidFill>
                      <a:srgbClr val="FFFFFF"/>
                    </a:solidFill>
                  </a:tcPr>
                </a:tc>
                <a:tc>
                  <a:txBody>
                    <a:bodyPr/>
                    <a:lstStyle/>
                    <a:p>
                      <a:pPr marL="0" algn="ctr" defTabSz="342900" rtl="0" eaLnBrk="1" latinLnBrk="0" hangingPunct="1">
                        <a:tabLst>
                          <a:tab pos="457200" algn="r"/>
                        </a:tabLst>
                      </a:pPr>
                      <a:r>
                        <a:rPr lang="en-US" sz="2400" b="0" kern="1200" dirty="0">
                          <a:solidFill>
                            <a:schemeClr val="dk1"/>
                          </a:solidFill>
                          <a:latin typeface="Amazon Ember" panose="02000000000000000000" pitchFamily="2" charset="0"/>
                          <a:ea typeface="Amazon Ember" panose="02000000000000000000" pitchFamily="2" charset="0"/>
                          <a:cs typeface="Amazon Ember Light" panose="020B0403020204020204" pitchFamily="34" charset="0"/>
                        </a:rPr>
                        <a:t>210</a:t>
                      </a:r>
                    </a:p>
                  </a:txBody>
                  <a:tcPr>
                    <a:solidFill>
                      <a:srgbClr val="FFFFFF"/>
                    </a:solidFill>
                  </a:tcP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20444240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Domain 1 - Deployment</a:t>
            </a:r>
            <a:endParaRPr lang="en-US" dirty="0"/>
          </a:p>
        </p:txBody>
      </p:sp>
      <p:sp>
        <p:nvSpPr>
          <p:cNvPr id="4" name="Text Placeholder 3"/>
          <p:cNvSpPr>
            <a:spLocks noGrp="1"/>
          </p:cNvSpPr>
          <p:nvPr>
            <p:ph type="body" sz="quarter" idx="10"/>
          </p:nvPr>
        </p:nvSpPr>
        <p:spPr/>
        <p:txBody>
          <a:bodyPr/>
          <a:lstStyle/>
          <a:p>
            <a:endParaRPr lang="en-US" dirty="0"/>
          </a:p>
        </p:txBody>
      </p:sp>
      <p:sp>
        <p:nvSpPr>
          <p:cNvPr id="5" name="Footer Placeholder 2"/>
          <p:cNvSpPr>
            <a:spLocks noGrp="1"/>
          </p:cNvSpPr>
          <p:nvPr>
            <p:ph type="ftr" sz="quarter" idx="3"/>
          </p:nvPr>
        </p:nvSpPr>
        <p:spPr>
          <a:xfrm>
            <a:off x="419100" y="6356350"/>
            <a:ext cx="3735457" cy="365125"/>
          </a:xfrm>
        </p:spPr>
        <p:txBody>
          <a:bodyPr/>
          <a:lstStyle/>
          <a:p>
            <a:r>
              <a:rPr lang="en-US" dirty="0" smtClean="0"/>
              <a:t>© 2020 Amazon Web Services, Inc. or its Affiliates. All rights reserved.</a:t>
            </a:r>
            <a:endParaRPr lang="en-US" dirty="0"/>
          </a:p>
        </p:txBody>
      </p:sp>
    </p:spTree>
    <p:extLst>
      <p:ext uri="{BB962C8B-B14F-4D97-AF65-F5344CB8AC3E}">
        <p14:creationId xmlns:p14="http://schemas.microsoft.com/office/powerpoint/2010/main" val="303866099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mazon Ember" panose="020B0603020204020204" pitchFamily="34" charset="0"/>
                <a:cs typeface="Amazon Ember" panose="020B0603020204020204" pitchFamily="34" charset="0"/>
              </a:rPr>
              <a:t>Certification Objectives</a:t>
            </a:r>
            <a:endParaRPr lang="en-US" dirty="0"/>
          </a:p>
        </p:txBody>
      </p:sp>
      <p:sp>
        <p:nvSpPr>
          <p:cNvPr id="5" name="Footer Placeholder 4"/>
          <p:cNvSpPr>
            <a:spLocks noGrp="1"/>
          </p:cNvSpPr>
          <p:nvPr>
            <p:ph type="ftr" sz="quarter" idx="3"/>
          </p:nvPr>
        </p:nvSpPr>
        <p:spPr/>
        <p:txBody>
          <a:bodyPr/>
          <a:lstStyle/>
          <a:p>
            <a:r>
              <a:rPr lang="en-US" dirty="0"/>
              <a:t>© </a:t>
            </a:r>
            <a:r>
              <a:rPr lang="en-US" dirty="0" smtClean="0"/>
              <a:t>2020 </a:t>
            </a:r>
            <a:r>
              <a:rPr lang="en-US" dirty="0"/>
              <a:t>Amazon Web Services, Inc. or its Affiliates. All rights reserved.</a:t>
            </a:r>
          </a:p>
        </p:txBody>
      </p:sp>
      <p:sp>
        <p:nvSpPr>
          <p:cNvPr id="4" name="Slide Number Placeholder 3"/>
          <p:cNvSpPr>
            <a:spLocks noGrp="1"/>
          </p:cNvSpPr>
          <p:nvPr>
            <p:ph type="sldNum" sz="quarter" idx="12"/>
          </p:nvPr>
        </p:nvSpPr>
        <p:spPr/>
        <p:txBody>
          <a:bodyPr/>
          <a:lstStyle/>
          <a:p>
            <a:fld id="{B6A95138-A96E-2F42-A959-2EFD44FE4AB7}" type="slidenum">
              <a:rPr lang="en-US" smtClean="0"/>
              <a:t>9</a:t>
            </a:fld>
            <a:endParaRPr lang="en-US" dirty="0"/>
          </a:p>
        </p:txBody>
      </p:sp>
      <p:sp>
        <p:nvSpPr>
          <p:cNvPr id="3" name="Content Placeholder 2"/>
          <p:cNvSpPr>
            <a:spLocks noGrp="1"/>
          </p:cNvSpPr>
          <p:nvPr>
            <p:ph idx="4294967295"/>
          </p:nvPr>
        </p:nvSpPr>
        <p:spPr>
          <a:xfrm>
            <a:off x="0" y="1528763"/>
            <a:ext cx="11353800" cy="4648200"/>
          </a:xfrm>
        </p:spPr>
        <p:txBody>
          <a:bodyPr>
            <a:normAutofit/>
          </a:bodyPr>
          <a:lstStyle/>
          <a:p>
            <a:pPr marL="457200" indent="-457200"/>
            <a:r>
              <a:rPr lang="en-US"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Deploy written code in AWS using CI/CD pipelines, processes, and patterns</a:t>
            </a:r>
          </a:p>
          <a:p>
            <a:pPr marL="457200" indent="-457200">
              <a:lnSpc>
                <a:spcPct val="150000"/>
              </a:lnSpc>
            </a:pPr>
            <a:r>
              <a:rPr lang="en-US"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Deploy applications using AWS Elastic Beanstalk</a:t>
            </a:r>
          </a:p>
          <a:p>
            <a:pPr marL="457200" indent="-457200">
              <a:lnSpc>
                <a:spcPct val="150000"/>
              </a:lnSpc>
            </a:pPr>
            <a:r>
              <a:rPr lang="en-US"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Prepare the application package to be deployed to AWS</a:t>
            </a:r>
          </a:p>
          <a:p>
            <a:pPr marL="457200" indent="-457200">
              <a:lnSpc>
                <a:spcPct val="150000"/>
              </a:lnSpc>
            </a:pPr>
            <a:r>
              <a:rPr lang="en-US"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Deploy </a:t>
            </a:r>
            <a:r>
              <a:rPr lang="en-US" dirty="0" err="1">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serverless</a:t>
            </a:r>
            <a:r>
              <a:rPr lang="en-US" dirty="0">
                <a:solidFill>
                  <a:schemeClr val="tx1">
                    <a:lumMod val="50000"/>
                  </a:schemeClr>
                </a:solidFill>
                <a:latin typeface="Amazon Ember" panose="02000000000000000000" pitchFamily="2" charset="0"/>
                <a:ea typeface="Amazon Ember" panose="02000000000000000000" pitchFamily="2" charset="0"/>
                <a:cs typeface="Amazon Ember" panose="020B0603020204020204" pitchFamily="34" charset="0"/>
              </a:rPr>
              <a:t> applications</a:t>
            </a:r>
          </a:p>
        </p:txBody>
      </p:sp>
    </p:spTree>
    <p:extLst>
      <p:ext uri="{BB962C8B-B14F-4D97-AF65-F5344CB8AC3E}">
        <p14:creationId xmlns:p14="http://schemas.microsoft.com/office/powerpoint/2010/main" val="330162861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PROJECT_OPEN" val="0"/>
  <p:tag name="ARTICULATE_SLIDE_COUNT" val="2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EC3CBD49A9D74AB59EB8F208DED5D9" ma:contentTypeVersion="5" ma:contentTypeDescription="Create a new document." ma:contentTypeScope="" ma:versionID="05fc193233ad29e821c6eefa9a2816e5">
  <xsd:schema xmlns:xsd="http://www.w3.org/2001/XMLSchema" xmlns:xs="http://www.w3.org/2001/XMLSchema" xmlns:p="http://schemas.microsoft.com/office/2006/metadata/properties" xmlns:ns2="61d7a295-102b-4ba7-8142-2982d133915a" targetNamespace="http://schemas.microsoft.com/office/2006/metadata/properties" ma:root="true" ma:fieldsID="1c20e19e109788141401e95e177d8727" ns2:_="">
    <xsd:import namespace="61d7a295-102b-4ba7-8142-2982d13391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d7a295-102b-4ba7-8142-2982d13391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9BF4A6-66EC-4AFB-8872-F2B962AACE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d7a295-102b-4ba7-8142-2982d1339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A3A183-C880-4629-AFA4-0A9F156439F2}">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61d7a295-102b-4ba7-8142-2982d133915a"/>
    <ds:schemaRef ds:uri="http://www.w3.org/XML/1998/namespace"/>
  </ds:schemaRefs>
</ds:datastoreItem>
</file>

<file path=customXml/itemProps3.xml><?xml version="1.0" encoding="utf-8"?>
<ds:datastoreItem xmlns:ds="http://schemas.openxmlformats.org/officeDocument/2006/customXml" ds:itemID="{41AE3EEB-10B7-4402-A894-E021B7D4A2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4003</TotalTime>
  <Words>3897</Words>
  <Application>Microsoft Office PowerPoint</Application>
  <PresentationFormat>Widescreen</PresentationFormat>
  <Paragraphs>526</Paragraphs>
  <Slides>31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Amazon Ember</vt:lpstr>
      <vt:lpstr>Amazon Ember Cd RC</vt:lpstr>
      <vt:lpstr>Amazon Ember Light</vt:lpstr>
      <vt:lpstr>Arial</vt:lpstr>
      <vt:lpstr>Calibri</vt:lpstr>
      <vt:lpstr>Lucida Console</vt:lpstr>
      <vt:lpstr>Times New Roman</vt:lpstr>
      <vt:lpstr>Office Theme</vt:lpstr>
      <vt:lpstr>Exam Readiness:   AWS Certified Developer - Associate</vt:lpstr>
      <vt:lpstr>Welcome and Overview</vt:lpstr>
      <vt:lpstr>Agenda</vt:lpstr>
      <vt:lpstr>The Exam - What to Expect</vt:lpstr>
      <vt:lpstr>Question Allocation</vt:lpstr>
      <vt:lpstr>Today’s Focus</vt:lpstr>
      <vt:lpstr>Today’s Time Allocation </vt:lpstr>
      <vt:lpstr>Domain 1 - Deployment</vt:lpstr>
      <vt:lpstr>Certification Objectives</vt:lpstr>
      <vt:lpstr>Release Process – Major Phases</vt:lpstr>
      <vt:lpstr>Understanding CI and CD</vt:lpstr>
      <vt:lpstr>Code Services</vt:lpstr>
      <vt:lpstr>Sample Question</vt:lpstr>
      <vt:lpstr>Deploying Highly Available and Scalable Applications</vt:lpstr>
      <vt:lpstr>Deployment and Maintenance</vt:lpstr>
      <vt:lpstr>AWS Elastic Beanstalk</vt:lpstr>
      <vt:lpstr>AWS Elastic Beanstalk</vt:lpstr>
      <vt:lpstr>Sample Question</vt:lpstr>
      <vt:lpstr>AWS CloudFormation – Infrastructure as Code</vt:lpstr>
      <vt:lpstr>Structure of an AWS CloudFormation Template</vt:lpstr>
      <vt:lpstr>Sample Question</vt:lpstr>
      <vt:lpstr>Sample Question</vt:lpstr>
      <vt:lpstr>What Is Serverless Computing?</vt:lpstr>
      <vt:lpstr>Serverless Platform</vt:lpstr>
      <vt:lpstr>Serverless Architecture</vt:lpstr>
      <vt:lpstr>AWS Serverless Application Model</vt:lpstr>
      <vt:lpstr>AWS Lambda: Serverless Applications</vt:lpstr>
      <vt:lpstr>Event Sources That Trigger AWS Lambda</vt:lpstr>
      <vt:lpstr>Sample Question</vt:lpstr>
      <vt:lpstr>Test Axioms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T&amp;C Paloma Template - v1.0</dc:title>
  <dc:creator>rosstane@amazon.com;jfisher@amazon.com</dc:creator>
  <cp:keywords>v1.0</cp:keywords>
  <cp:lastModifiedBy>Patlolla, Santosh</cp:lastModifiedBy>
  <cp:revision>205</cp:revision>
  <cp:lastPrinted>2018-12-10T23:37:28Z</cp:lastPrinted>
  <dcterms:created xsi:type="dcterms:W3CDTF">2018-05-21T16:28:30Z</dcterms:created>
  <dcterms:modified xsi:type="dcterms:W3CDTF">2020-10-01T04:22:19Z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y fmtid="{D5CDD505-2E9C-101B-9397-08002B2CF9AE}" pid="4" name="ContentTypeId">
    <vt:lpwstr>0x010100D4EC3CBD49A9D74AB59EB8F208DED5D9</vt:lpwstr>
  </property>
</Properties>
</file>